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 id="2147483937" r:id="rId2"/>
  </p:sldMasterIdLst>
  <p:notesMasterIdLst>
    <p:notesMasterId r:id="rId31"/>
  </p:notesMasterIdLst>
  <p:sldIdLst>
    <p:sldId id="357" r:id="rId3"/>
    <p:sldId id="356" r:id="rId4"/>
    <p:sldId id="355" r:id="rId5"/>
    <p:sldId id="359" r:id="rId6"/>
    <p:sldId id="354" r:id="rId7"/>
    <p:sldId id="367" r:id="rId8"/>
    <p:sldId id="404" r:id="rId9"/>
    <p:sldId id="402" r:id="rId10"/>
    <p:sldId id="372" r:id="rId11"/>
    <p:sldId id="270" r:id="rId12"/>
    <p:sldId id="400" r:id="rId13"/>
    <p:sldId id="401" r:id="rId14"/>
    <p:sldId id="360" r:id="rId15"/>
    <p:sldId id="397" r:id="rId16"/>
    <p:sldId id="361" r:id="rId17"/>
    <p:sldId id="398" r:id="rId18"/>
    <p:sldId id="364" r:id="rId19"/>
    <p:sldId id="273" r:id="rId20"/>
    <p:sldId id="375" r:id="rId21"/>
    <p:sldId id="374" r:id="rId22"/>
    <p:sldId id="365" r:id="rId23"/>
    <p:sldId id="368" r:id="rId24"/>
    <p:sldId id="403" r:id="rId25"/>
    <p:sldId id="378" r:id="rId26"/>
    <p:sldId id="366" r:id="rId27"/>
    <p:sldId id="377" r:id="rId28"/>
    <p:sldId id="263" r:id="rId29"/>
    <p:sldId id="262"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1U6wLVI+AYc63StytEh0fDuGYj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lle Caudil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309C5-FA86-6229-5059-302E6BFA028C}" v="9" dt="2023-04-13T22:26:26.962"/>
    <p1510:client id="{1FBA1DE5-B242-06EE-2228-5AB6158ADAD3}" v="541" dt="2023-04-09T23:15:15.167"/>
    <p1510:client id="{27086268-A261-CEA4-B250-09EDC20310E7}" v="74" dt="2023-04-09T22:09:15.224"/>
    <p1510:client id="{2B2FD992-91C9-51DE-2859-14130D33AFDC}" v="31" dt="2023-04-14T19:55:14.308"/>
    <p1510:client id="{3CBC9E0C-E87F-A39A-A419-DB648E5DEB1B}" v="538" dt="2023-04-13T16:04:49.763"/>
    <p1510:client id="{4E849819-AC98-1F36-DC7A-92243A716D42}" v="1457" dt="2023-04-09T21:38:34.295"/>
    <p1510:client id="{54429894-00F4-9D99-B0A3-CCBA75A6EA88}" v="461" dt="2023-04-14T03:58:57.401"/>
    <p1510:client id="{598073D6-3BBB-647A-B186-29999FEA9A98}" v="553" dt="2023-04-06T23:11:28.065"/>
    <p1510:client id="{59A473A3-4985-A476-3A16-888085601CCC}" v="733" dt="2023-04-16T00:24:50.324"/>
    <p1510:client id="{5A74939A-E0FE-4A34-ED92-8378061ADEAF}" v="26" dt="2023-04-15T03:08:48.487"/>
    <p1510:client id="{6667A34E-C9E2-021A-923E-7E7182E4202B}" v="406" dt="2023-04-13T02:37:37.203"/>
    <p1510:client id="{7AE68E2D-BDB1-A40F-1AE2-E86FF15FBEEB}" v="2" dt="2023-04-13T18:31:01.985"/>
    <p1510:client id="{A4B90301-13CA-04B2-2DE0-AF47A388C774}" v="347" dt="2023-04-03T21:33:16.831"/>
    <p1510:client id="{AAB7EE26-26C9-0592-6FD9-15B8D9BE15E6}" v="32" dt="2023-04-16T00:31:53.117"/>
    <p1510:client id="{AEFC44B2-A3B2-0A4A-1DD1-0FD0E0733B3C}" v="3844" dt="2023-04-10T21:03:14.860"/>
    <p1510:client id="{B879C913-32E0-E1BD-0AF7-7A63C72959C5}" v="115" dt="2023-04-07T23:28:24.698"/>
    <p1510:client id="{BA13461A-D075-F9DB-9314-FFC38D3495A7}" v="43" dt="2023-04-14T20:13:04.745"/>
    <p1510:client id="{D2B796D5-D713-F56A-C3E2-17B70771B08B}" v="3" dt="2023-04-09T21:36:32.9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8"/>
    <p:restoredTop sz="84892"/>
  </p:normalViewPr>
  <p:slideViewPr>
    <p:cSldViewPr snapToGrid="0">
      <p:cViewPr varScale="1">
        <p:scale>
          <a:sx n="127" d="100"/>
          <a:sy n="127" d="100"/>
        </p:scale>
        <p:origin x="200"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customschemas.google.com/relationships/presentationmetadata" Target="meta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(1 min)</a:t>
            </a:r>
          </a:p>
          <a:p>
            <a:pPr marL="0" indent="0">
              <a:buNone/>
            </a:pPr>
            <a:r>
              <a:rPr lang="en-US"/>
              <a:t>TODO</a:t>
            </a:r>
            <a:endParaRPr lang="en-US" dirty="0"/>
          </a:p>
          <a:p>
            <a:pPr marL="0" indent="0">
              <a:buNone/>
            </a:pPr>
            <a:endParaRPr lang="en-US" dirty="0"/>
          </a:p>
          <a:p>
            <a:pPr marL="0" indent="0">
              <a:buNone/>
            </a:pPr>
            <a:r>
              <a:rPr lang="en-US" dirty="0"/>
              <a:t>Multitenant Clouds are Production Clouds with different requirements</a:t>
            </a:r>
          </a:p>
          <a:p>
            <a:pPr marL="0" indent="0">
              <a:buNone/>
            </a:pPr>
            <a:endParaRPr lang="en-US" dirty="0"/>
          </a:p>
          <a:p>
            <a:pPr marL="0" indent="0">
              <a:buNone/>
            </a:pPr>
            <a:r>
              <a:rPr lang="en-US"/>
              <a:t>(Requirements need to be from Cloud Provider requirement)</a:t>
            </a:r>
          </a:p>
        </p:txBody>
      </p:sp>
    </p:spTree>
    <p:extLst>
      <p:ext uri="{BB962C8B-B14F-4D97-AF65-F5344CB8AC3E}">
        <p14:creationId xmlns:p14="http://schemas.microsoft.com/office/powerpoint/2010/main" val="27445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(1m)</a:t>
            </a:r>
          </a:p>
          <a:p>
            <a:pPr marL="0" indent="0">
              <a:buNone/>
            </a:pPr>
            <a:r>
              <a:rPr lang="en-US"/>
              <a:t>How does CAPI work in a private cloud?</a:t>
            </a:r>
          </a:p>
          <a:p>
            <a:pPr marL="0" indent="0">
              <a:buNone/>
            </a:pPr>
            <a:r>
              <a:rPr lang="en-US"/>
              <a:t>Admin would set up a management cluster manually and is expected to LCM it manually.</a:t>
            </a:r>
          </a:p>
          <a:p>
            <a:pPr marL="0" indent="0">
              <a:buNone/>
            </a:pPr>
            <a:r>
              <a:rPr lang="en-US"/>
              <a:t>Users of that cloud need some isolation and privacy in creating and managing their workload clusters.</a:t>
            </a:r>
          </a:p>
          <a:p>
            <a:pPr marL="228600" indent="-228600">
              <a:buAutoNum type="arabicPeriod"/>
            </a:pPr>
            <a:r>
              <a:rPr lang="en-US"/>
              <a:t>Admin needs to do some work around user management.</a:t>
            </a:r>
          </a:p>
          <a:p>
            <a:pPr marL="228600" indent="-228600">
              <a:buAutoNum type="arabicPeriod"/>
            </a:pPr>
            <a:r>
              <a:rPr lang="en-US"/>
              <a:t>HA , Upgrades, </a:t>
            </a:r>
          </a:p>
          <a:p>
            <a:pPr marL="0" indent="0">
              <a:buNone/>
            </a:pPr>
            <a:endParaRPr lang="en-US"/>
          </a:p>
        </p:txBody>
      </p:sp>
    </p:spTree>
    <p:extLst>
      <p:ext uri="{BB962C8B-B14F-4D97-AF65-F5344CB8AC3E}">
        <p14:creationId xmlns:p14="http://schemas.microsoft.com/office/powerpoint/2010/main" val="882411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(1m)</a:t>
            </a:r>
          </a:p>
          <a:p>
            <a:pPr marL="0" indent="0">
              <a:buNone/>
            </a:pPr>
            <a:r>
              <a:rPr lang="en-US"/>
              <a:t>How does CAPI work in a private cloud?</a:t>
            </a:r>
          </a:p>
          <a:p>
            <a:pPr marL="0" indent="0">
              <a:buNone/>
            </a:pPr>
            <a:r>
              <a:rPr lang="en-US"/>
              <a:t>Admin would set up a management cluster manually and is expected to LCM it manually.</a:t>
            </a:r>
          </a:p>
          <a:p>
            <a:pPr marL="0" indent="0">
              <a:buNone/>
            </a:pPr>
            <a:r>
              <a:rPr lang="en-US"/>
              <a:t>Users of that cloud need some isolation and privacy in creating and managing their workload clusters.</a:t>
            </a:r>
          </a:p>
          <a:p>
            <a:pPr marL="228600" indent="-228600">
              <a:buAutoNum type="arabicPeriod"/>
            </a:pPr>
            <a:r>
              <a:rPr lang="en-US"/>
              <a:t>Admin needs to do some work around user management.</a:t>
            </a:r>
          </a:p>
          <a:p>
            <a:pPr marL="228600" indent="-228600">
              <a:buAutoNum type="arabicPeriod"/>
            </a:pPr>
            <a:r>
              <a:rPr lang="en-US"/>
              <a:t>HA , Upgrades, </a:t>
            </a:r>
          </a:p>
          <a:p>
            <a:pPr marL="0" indent="0">
              <a:buNone/>
            </a:pPr>
            <a:endParaRPr lang="en-US"/>
          </a:p>
        </p:txBody>
      </p:sp>
    </p:spTree>
    <p:extLst>
      <p:ext uri="{BB962C8B-B14F-4D97-AF65-F5344CB8AC3E}">
        <p14:creationId xmlns:p14="http://schemas.microsoft.com/office/powerpoint/2010/main" val="2930514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(1 min)</a:t>
            </a:r>
          </a:p>
          <a:p>
            <a:pPr>
              <a:buNone/>
            </a:pPr>
            <a:r>
              <a:rPr lang="en-US"/>
              <a:t>We see two common patterns in production scenarios with Cluster API. This is one common and obvious pattern: One Management Cluster to rule them all!</a:t>
            </a:r>
          </a:p>
          <a:p>
            <a:pPr>
              <a:buNone/>
            </a:pPr>
            <a:endParaRPr lang="en-US"/>
          </a:p>
          <a:p>
            <a:pPr>
              <a:buNone/>
            </a:pPr>
            <a:r>
              <a:rPr lang="en-US"/>
              <a:t>Fairness and Quota: by other means</a:t>
            </a:r>
          </a:p>
          <a:p>
            <a:pPr>
              <a:buNone/>
            </a:pPr>
            <a:r>
              <a:rPr lang="en-US"/>
              <a:t>Resource Management: complex, especially when multiple cluster </a:t>
            </a:r>
            <a:r>
              <a:rPr lang="en-US" err="1"/>
              <a:t>autoscalers</a:t>
            </a:r>
            <a:r>
              <a:rPr lang="en-US"/>
              <a:t> are involved</a:t>
            </a:r>
          </a:p>
          <a:p>
            <a:pPr>
              <a:buNone/>
            </a:pPr>
            <a:r>
              <a:rPr lang="en-US" err="1"/>
              <a:t>SPoF</a:t>
            </a:r>
            <a:r>
              <a:rPr lang="en-US"/>
              <a:t>:  </a:t>
            </a:r>
            <a:r>
              <a:rPr lang="en-US" err="1"/>
              <a:t>Mgmt</a:t>
            </a:r>
            <a:r>
              <a:rPr lang="en-US"/>
              <a:t> Cluster needs to be highly fault-tolerant: HA, Backup / Restore, ZDT</a:t>
            </a:r>
          </a:p>
          <a:p>
            <a:pPr>
              <a:buNone/>
            </a:pPr>
            <a:endParaRPr lang="en-US"/>
          </a:p>
          <a:p>
            <a:pPr>
              <a:buNone/>
            </a:pPr>
            <a:endParaRPr lang="en-US"/>
          </a:p>
          <a:p>
            <a:pPr>
              <a:buNone/>
            </a:pPr>
            <a:r>
              <a:rPr lang="en-US"/>
              <a:t>Talk about networking constraint</a:t>
            </a:r>
          </a:p>
          <a:p>
            <a:pPr>
              <a:buNone/>
            </a:pPr>
            <a:endParaRPr lang="en-US"/>
          </a:p>
          <a:p>
            <a:pPr>
              <a:buNone/>
            </a:pPr>
            <a:endParaRPr lang="en-US"/>
          </a:p>
        </p:txBody>
      </p:sp>
    </p:spTree>
    <p:extLst>
      <p:ext uri="{BB962C8B-B14F-4D97-AF65-F5344CB8AC3E}">
        <p14:creationId xmlns:p14="http://schemas.microsoft.com/office/powerpoint/2010/main" val="3866829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(1 min)</a:t>
            </a:r>
          </a:p>
          <a:p>
            <a:pPr>
              <a:buNone/>
            </a:pPr>
            <a:r>
              <a:rPr lang="en-US"/>
              <a:t>We see two common patterns in production scenarios with Cluster API. This is one common and obvious pattern: One Management Cluster to rule them all!</a:t>
            </a:r>
          </a:p>
          <a:p>
            <a:pPr>
              <a:buNone/>
            </a:pPr>
            <a:endParaRPr lang="en-US"/>
          </a:p>
          <a:p>
            <a:pPr>
              <a:buNone/>
            </a:pPr>
            <a:r>
              <a:rPr lang="en-US"/>
              <a:t>Fairness and Quota: by other means</a:t>
            </a:r>
          </a:p>
          <a:p>
            <a:pPr>
              <a:buNone/>
            </a:pPr>
            <a:r>
              <a:rPr lang="en-US"/>
              <a:t>Resource Management: complex, especially when multiple cluster </a:t>
            </a:r>
            <a:r>
              <a:rPr lang="en-US" err="1"/>
              <a:t>autoscalers</a:t>
            </a:r>
            <a:r>
              <a:rPr lang="en-US"/>
              <a:t> are involved</a:t>
            </a:r>
          </a:p>
          <a:p>
            <a:pPr>
              <a:buNone/>
            </a:pPr>
            <a:r>
              <a:rPr lang="en-US" err="1"/>
              <a:t>SPoF</a:t>
            </a:r>
            <a:r>
              <a:rPr lang="en-US"/>
              <a:t>:  </a:t>
            </a:r>
            <a:r>
              <a:rPr lang="en-US" err="1"/>
              <a:t>Mgmt</a:t>
            </a:r>
            <a:r>
              <a:rPr lang="en-US"/>
              <a:t> Cluster needs to be highly fault-tolerant: HA, Backup / Restore, ZDT</a:t>
            </a:r>
          </a:p>
          <a:p>
            <a:pPr>
              <a:buNone/>
            </a:pPr>
            <a:endParaRPr lang="en-US"/>
          </a:p>
          <a:p>
            <a:pPr>
              <a:buNone/>
            </a:pPr>
            <a:endParaRPr lang="en-US"/>
          </a:p>
          <a:p>
            <a:pPr>
              <a:buNone/>
            </a:pPr>
            <a:r>
              <a:rPr lang="en-US"/>
              <a:t>Talk about networking constraint</a:t>
            </a:r>
          </a:p>
          <a:p>
            <a:pPr>
              <a:buNone/>
            </a:pPr>
            <a:endParaRPr lang="en-US"/>
          </a:p>
          <a:p>
            <a:pPr>
              <a:buNone/>
            </a:pPr>
            <a:endParaRPr lang="en-US"/>
          </a:p>
        </p:txBody>
      </p:sp>
    </p:spTree>
    <p:extLst>
      <p:ext uri="{BB962C8B-B14F-4D97-AF65-F5344CB8AC3E}">
        <p14:creationId xmlns:p14="http://schemas.microsoft.com/office/powerpoint/2010/main" val="2494145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(1 min)</a:t>
            </a:r>
          </a:p>
          <a:p>
            <a:pPr>
              <a:buNone/>
            </a:pPr>
            <a:r>
              <a:rPr lang="en-US"/>
              <a:t>Talk about Problem scale - (about the fact that each tenant is forced to have a persona that knows CAPI in and out, and that there can be 1000s of tenants, each with a management cluster)</a:t>
            </a:r>
          </a:p>
          <a:p>
            <a:pPr>
              <a:buNone/>
            </a:pPr>
            <a:r>
              <a:rPr lang="en-US"/>
              <a:t>Current VMware cloud providers / tenant administrators are not as Kubernetes savvy as CAPI requires.</a:t>
            </a:r>
          </a:p>
          <a:p>
            <a:pPr>
              <a:buNone/>
            </a:pPr>
            <a:endParaRPr lang="en-US"/>
          </a:p>
          <a:p>
            <a:pPr>
              <a:buNone/>
            </a:pPr>
            <a:r>
              <a:rPr lang="en-US"/>
              <a:t>Also talk about handover to Sahithi etc.</a:t>
            </a:r>
          </a:p>
          <a:p>
            <a:pPr>
              <a:buNone/>
            </a:pPr>
            <a:endParaRPr lang="en-US"/>
          </a:p>
          <a:p>
            <a:pPr marL="0" indent="0">
              <a:buNone/>
            </a:pPr>
            <a:endParaRPr lang="en-US"/>
          </a:p>
        </p:txBody>
      </p:sp>
    </p:spTree>
    <p:extLst>
      <p:ext uri="{BB962C8B-B14F-4D97-AF65-F5344CB8AC3E}">
        <p14:creationId xmlns:p14="http://schemas.microsoft.com/office/powerpoint/2010/main" val="2199208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(1 min)</a:t>
            </a:r>
          </a:p>
          <a:p>
            <a:pPr>
              <a:buNone/>
            </a:pPr>
            <a:r>
              <a:rPr lang="en-US" dirty="0"/>
              <a:t>Talk about Problem scale - (about the fact that each tenant is forced to have a persona that knows CAPI in and out, and that there can be 1000s of tenants, each with a management cluster)</a:t>
            </a:r>
          </a:p>
          <a:p>
            <a:pPr>
              <a:buNone/>
            </a:pPr>
            <a:r>
              <a:rPr lang="en-US" dirty="0"/>
              <a:t>Current VMware cloud providers / tenant administrators are not as Kubernetes savvy as CAPI requires.</a:t>
            </a:r>
          </a:p>
          <a:p>
            <a:pPr>
              <a:buNone/>
            </a:pPr>
            <a:endParaRPr lang="en-US" dirty="0"/>
          </a:p>
          <a:p>
            <a:pPr>
              <a:buNone/>
            </a:pPr>
            <a:r>
              <a:rPr lang="en-US" dirty="0"/>
              <a:t> per tenant: needs HA, Backup / Restore, ZDT</a:t>
            </a:r>
          </a:p>
          <a:p>
            <a:pPr>
              <a:buNone/>
            </a:pPr>
            <a:endParaRPr lang="en-US" dirty="0"/>
          </a:p>
          <a:p>
            <a:pPr>
              <a:buNone/>
            </a:pPr>
            <a:r>
              <a:rPr lang="en-US" dirty="0"/>
              <a:t>Also talk about handover to </a:t>
            </a:r>
            <a:r>
              <a:rPr lang="en-US" dirty="0" err="1"/>
              <a:t>Sahithi</a:t>
            </a:r>
            <a:r>
              <a:rPr lang="en-US" dirty="0"/>
              <a:t> etc.</a:t>
            </a:r>
          </a:p>
          <a:p>
            <a:pPr>
              <a:buNone/>
            </a:pPr>
            <a:endParaRPr lang="en-US" dirty="0"/>
          </a:p>
          <a:p>
            <a:pPr marL="0" indent="0">
              <a:buNone/>
            </a:pPr>
            <a:endParaRPr lang="en-US" dirty="0"/>
          </a:p>
        </p:txBody>
      </p:sp>
    </p:spTree>
    <p:extLst>
      <p:ext uri="{BB962C8B-B14F-4D97-AF65-F5344CB8AC3E}">
        <p14:creationId xmlns:p14="http://schemas.microsoft.com/office/powerpoint/2010/main" val="303751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Quick Recap:</a:t>
            </a:r>
          </a:p>
          <a:p>
            <a:r>
              <a:rPr lang="en-US" dirty="0"/>
              <a:t>Thanks Arun. Let us do a quick recap on what has been discussed so far.</a:t>
            </a:r>
          </a:p>
          <a:p>
            <a:r>
              <a:rPr lang="en-US" dirty="0"/>
              <a:t>We discussed </a:t>
            </a:r>
          </a:p>
          <a:p>
            <a:r>
              <a:rPr lang="en-US" dirty="0"/>
              <a:t>Number1, the CAPI usage in a private cloud. It works pretty well in the case of single management cluster handling workload clusters.</a:t>
            </a:r>
          </a:p>
          <a:p>
            <a:r>
              <a:rPr lang="en-US" dirty="0"/>
              <a:t>Number2, the CAPI usage in a multitenant cloud. We noticed scale issues, the management of management clusters (1000 orgs), user-level management, every tenant-admin needs to be CAPI savvy, user-level management and other problems</a:t>
            </a:r>
          </a:p>
          <a:p>
            <a:br>
              <a:rPr lang="en-US" dirty="0"/>
            </a:br>
            <a:endParaRPr lang="en-US" dirty="0"/>
          </a:p>
          <a:p>
            <a:r>
              <a:rPr lang="en-US" dirty="0"/>
              <a:t>Revised problem statement:</a:t>
            </a:r>
          </a:p>
          <a:p>
            <a:r>
              <a:rPr lang="en-US" dirty="0"/>
              <a:t>Build K8s engine with CAPI at its core to deliver K8 clusters in a self-service manner</a:t>
            </a:r>
          </a:p>
          <a:p>
            <a:r>
              <a:rPr lang="en-US" dirty="0"/>
              <a:t>Avoid burden of managing management clusters.</a:t>
            </a:r>
          </a:p>
          <a:p>
            <a:r>
              <a:rPr lang="en-US" dirty="0"/>
              <a:t>Do not introduce a new paint point for tenant org administrators to be CAPI savvy.</a:t>
            </a:r>
          </a:p>
          <a:p>
            <a:br>
              <a:rPr lang="en-US" dirty="0"/>
            </a:br>
            <a:endParaRPr lang="en-US" dirty="0"/>
          </a:p>
          <a:p>
            <a:r>
              <a:rPr lang="en-US" dirty="0"/>
              <a:t>If some of you are wondering why use cluster API and resort to something else. We do want to use Cluster API and all the benefits it brings and the ecosystem behind it.</a:t>
            </a:r>
          </a:p>
          <a:p>
            <a:r>
              <a:rPr lang="en-US" dirty="0"/>
              <a:t>Okay, let us move  onto the next proposal of No management cluster.</a:t>
            </a:r>
          </a:p>
          <a:p>
            <a:pPr>
              <a:buNone/>
            </a:pPr>
            <a:endParaRPr lang="en-US" dirty="0"/>
          </a:p>
          <a:p>
            <a:pPr>
              <a:buNone/>
            </a:pPr>
            <a:endParaRPr lang="en-US" dirty="0"/>
          </a:p>
          <a:p>
            <a:pPr>
              <a:buNone/>
            </a:pPr>
            <a:endParaRPr lang="en-US" dirty="0"/>
          </a:p>
          <a:p>
            <a:pPr marL="0" indent="0">
              <a:buNone/>
            </a:pPr>
            <a:endParaRPr lang="en-US" dirty="0"/>
          </a:p>
        </p:txBody>
      </p:sp>
    </p:spTree>
    <p:extLst>
      <p:ext uri="{BB962C8B-B14F-4D97-AF65-F5344CB8AC3E}">
        <p14:creationId xmlns:p14="http://schemas.microsoft.com/office/powerpoint/2010/main" val="621391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No Management Clusters:</a:t>
            </a:r>
          </a:p>
          <a:p>
            <a:r>
              <a:rPr lang="en-US" dirty="0"/>
              <a:t>Imagine there is no Management cluster layer at all. Neither at the cloud layer nor at the individual tenant organization layer. Instead, build a simple program, a light-weight, stateless K8s engine, which automates the  manufacturing process of K8s clusters using CAPI, but makes them a bit more capable enough to manage themselves. They can resize and upgrade themselves.</a:t>
            </a:r>
          </a:p>
          <a:p>
            <a:br>
              <a:rPr lang="en-US" dirty="0"/>
            </a:br>
            <a:endParaRPr lang="en-US" dirty="0"/>
          </a:p>
          <a:p>
            <a:r>
              <a:rPr lang="en-US" dirty="0"/>
              <a:t>All of these problems that we have discussed so far will disappear.</a:t>
            </a:r>
          </a:p>
          <a:p>
            <a:r>
              <a:rPr lang="en-US" dirty="0"/>
              <a:t>Before we go deep into how K8s engine manufactures these clusters, let double-click on what a self-managing cluster is.</a:t>
            </a:r>
          </a:p>
          <a:p>
            <a:pPr>
              <a:buNone/>
            </a:pPr>
            <a:endParaRPr lang="en-US" dirty="0"/>
          </a:p>
        </p:txBody>
      </p:sp>
    </p:spTree>
    <p:extLst>
      <p:ext uri="{BB962C8B-B14F-4D97-AF65-F5344CB8AC3E}">
        <p14:creationId xmlns:p14="http://schemas.microsoft.com/office/powerpoint/2010/main" val="1100093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1f9ac1f60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1f9ac1f608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What we have here is traditional management to workload cluster hierarchy. This is the management cluster with Cluster API components installed. User would come and create the workload cluster and once the cluster is created, they can resize and upgrade commands against the management cluster and the resultant effect takes place here.  Note that workload cluster records are stored in the </a:t>
            </a:r>
            <a:r>
              <a:rPr lang="en-US" dirty="0" err="1"/>
              <a:t>etcd</a:t>
            </a:r>
            <a:r>
              <a:rPr lang="en-US" dirty="0"/>
              <a:t> database of the management cluster.</a:t>
            </a:r>
          </a:p>
          <a:p>
            <a:r>
              <a:rPr lang="en-US" dirty="0"/>
              <a:t>Once we run </a:t>
            </a:r>
            <a:r>
              <a:rPr lang="en-US" dirty="0" err="1"/>
              <a:t>clusterctl</a:t>
            </a:r>
            <a:r>
              <a:rPr lang="en-US" dirty="0"/>
              <a:t> move, all these records of the workload cluster are moved from here to here. CAPI sitting in the workload cluster now can see its own records and </a:t>
            </a:r>
            <a:r>
              <a:rPr lang="en-US" dirty="0" err="1"/>
              <a:t>thats</a:t>
            </a:r>
            <a:r>
              <a:rPr lang="en-US" dirty="0"/>
              <a:t> what makes it capable to operate on itself. All further update operations can be done directly against the workload cluster. We no longer need the management cluster as well.</a:t>
            </a:r>
          </a:p>
          <a:p>
            <a:r>
              <a:rPr lang="en-US" dirty="0"/>
              <a:t>Self-managing cluster is not something we came up with. CAPI already supports it. The novelty here lies in the fact that we have productized this concept to deliver self-managing K8s clusters in gigantic multitenant cloud environments in a self-service manner.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Good morning everyone!</a:t>
            </a:r>
          </a:p>
          <a:p>
            <a:r>
              <a:rPr lang="en-US" dirty="0"/>
              <a:t>Welcome to our session - The power of Self-Managing clusters.</a:t>
            </a:r>
          </a:p>
          <a:p>
            <a:r>
              <a:rPr lang="en-US" dirty="0"/>
              <a:t>My name is </a:t>
            </a:r>
            <a:r>
              <a:rPr lang="en-US" dirty="0" err="1"/>
              <a:t>Sahithi</a:t>
            </a:r>
            <a:r>
              <a:rPr lang="en-US" dirty="0"/>
              <a:t>, I am an engineer from VMware. My coworker, Arun Krishnakumar couldn’t join due to personal reasons, but he will be presenting through a recording.</a:t>
            </a:r>
          </a:p>
          <a:p>
            <a:br>
              <a:rPr lang="en-US" dirty="0"/>
            </a:br>
            <a:endParaRPr lang="en-US" dirty="0"/>
          </a:p>
          <a:p>
            <a:r>
              <a:rPr lang="en-US" dirty="0"/>
              <a:t>What is this talk going to be about?</a:t>
            </a:r>
          </a:p>
          <a:p>
            <a:r>
              <a:rPr lang="en-US" dirty="0"/>
              <a:t>We all know LCM of K8s clusters is a very challenging task, especially when managing 100’s or 1000’s of K8s clusters in gigantic cloud environments. And we also know that, now a days, Cluster API has become a </a:t>
            </a:r>
            <a:r>
              <a:rPr lang="en-US" dirty="0" err="1"/>
              <a:t>defacto</a:t>
            </a:r>
            <a:r>
              <a:rPr lang="en-US" dirty="0"/>
              <a:t> standard for life cycle management of K8s clusters. It comes with lot of benefits. So, what is the problem?  CAPI works very well in dedicated private clouds</a:t>
            </a:r>
          </a:p>
          <a:p>
            <a:br>
              <a:rPr lang="en-US" dirty="0"/>
            </a:br>
            <a:endParaRPr lang="en-US" dirty="0"/>
          </a:p>
          <a:p>
            <a:r>
              <a:rPr lang="en-US" dirty="0"/>
              <a:t>In this talk we will talk about about the challenges we faced trying to fit CAPI into multitenant clouds, how we have slightly modified the standard usage pattern of CAPI, that is how we have productized the concept of "self-managing clusters" to build our Kubernetes Engine that delivers Kubernetes clusters in a self-service manner.</a:t>
            </a:r>
          </a:p>
          <a:p>
            <a:br>
              <a:rPr lang="en-US" dirty="0"/>
            </a:br>
            <a:endParaRPr lang="en-US" dirty="0"/>
          </a:p>
          <a:p>
            <a:r>
              <a:rPr lang="en-US" dirty="0"/>
              <a:t>With that, lets get started!</a:t>
            </a:r>
          </a:p>
        </p:txBody>
      </p:sp>
      <p:sp>
        <p:nvSpPr>
          <p:cNvPr id="84" name="Google Shape;8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Cloud Picture: Now that we know what self-managing clusters are, let us see how end to end workflow looks like in action.</a:t>
            </a:r>
          </a:p>
          <a:p>
            <a:r>
              <a:rPr lang="en-US" dirty="0"/>
              <a:t>Go through the diagram.</a:t>
            </a:r>
          </a:p>
          <a:p>
            <a:r>
              <a:rPr lang="en-US" dirty="0"/>
              <a:t>Next, let us take a deeper look into the manufacturing process of the self-managing clusters.</a:t>
            </a:r>
          </a:p>
        </p:txBody>
      </p:sp>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0314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Let us dig a bit more deeper into how fleet management operations can be carried out.</a:t>
            </a:r>
          </a:p>
          <a:p>
            <a:r>
              <a:rPr lang="en-US" dirty="0"/>
              <a:t>Once the cluster is ready, a CAPI savvy user can directly access the cluster and run resize and upgrade commands. No issues there.</a:t>
            </a:r>
          </a:p>
          <a:p>
            <a:r>
              <a:rPr lang="en-US" dirty="0"/>
              <a:t>What about novice user? </a:t>
            </a:r>
          </a:p>
          <a:p>
            <a:endParaRPr lang="en-US" dirty="0"/>
          </a:p>
          <a:p>
            <a:r>
              <a:rPr lang="en-US" dirty="0"/>
              <a:t>For all of this to happen, there needs to be automated way to take the user intent and propagate it down to the cluster, without user having to manually intervene, let us see how.</a:t>
            </a:r>
          </a:p>
        </p:txBody>
      </p:sp>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8051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There are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Updates, Upgrades and Fleet Management</a:t>
            </a:r>
          </a:p>
          <a:p>
            <a:r>
              <a:rPr lang="en-US" dirty="0"/>
              <a:t>Let us say we have a fully functional self-managing cluster hosting modern apps, now user wants to resize, upgrade the K8s version on it.</a:t>
            </a:r>
          </a:p>
          <a:p>
            <a:r>
              <a:rPr lang="en-US" dirty="0"/>
              <a:t>As I mentioned, CAPI savvy user can always go and run commands against it directly. However, there can be a case where the cluster is inaccessible from where the user is (or) user could be a novice user and wants to use UI (or) Cloud provider wants to do a fleet management operation on all the clusters of the cloud - upgrade CAPI version.</a:t>
            </a:r>
          </a:p>
          <a:p>
            <a:r>
              <a:rPr lang="en-US" dirty="0">
                <a:effectLst/>
              </a:rPr>
              <a:t>Operator to subscribe the resources</a:t>
            </a:r>
          </a:p>
          <a:p>
            <a:r>
              <a:rPr lang="en-US" dirty="0">
                <a:effectLst/>
              </a:rPr>
              <a:t>This operator can be installed at the time of cluster creation process we described earlier.</a:t>
            </a:r>
            <a:endParaRPr lang="en-US" dirty="0"/>
          </a:p>
        </p:txBody>
      </p:sp>
    </p:spTree>
    <p:extLst>
      <p:ext uri="{BB962C8B-B14F-4D97-AF65-F5344CB8AC3E}">
        <p14:creationId xmlns:p14="http://schemas.microsoft.com/office/powerpoint/2010/main" val="323914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Benefits of Self-Managing Clusters - Spend more time here</a:t>
            </a:r>
          </a:p>
          <a:p>
            <a:r>
              <a:rPr lang="en-US" dirty="0"/>
              <a:t>A) no need to worry about who has to pay for these management clusters.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B) HA, backup/restore fails badly - repercussions are very dramatic.</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There are so many things to worry about. If we choose to go by the route of </a:t>
            </a:r>
            <a:r>
              <a:rPr lang="en-US" dirty="0" err="1">
                <a:effectLst/>
              </a:rPr>
              <a:t>managemanetcluster</a:t>
            </a:r>
            <a:r>
              <a:rPr lang="en-US" dirty="0">
                <a:effectLst/>
              </a:rPr>
              <a:t> </a:t>
            </a:r>
            <a:r>
              <a:rPr lang="en-US" dirty="0" err="1">
                <a:effectLst/>
              </a:rPr>
              <a:t>hierarchichal</a:t>
            </a:r>
            <a:r>
              <a:rPr lang="en-US" dirty="0">
                <a:effectLst/>
              </a:rPr>
              <a:t> structure, at some point we will have to consider automating the management of management cluster, which can turn out to be a </a:t>
            </a:r>
            <a:endParaRPr lang="en-US" dirty="0"/>
          </a:p>
          <a:p>
            <a:endParaRPr lang="en-US" dirty="0"/>
          </a:p>
          <a:p>
            <a:endParaRPr lang="en-US" dirty="0"/>
          </a:p>
          <a:p>
            <a:r>
              <a:rPr lang="en-US" dirty="0"/>
              <a:t>Multitenant logging: Another sweet hidden benefit that we get from this architecture is Multitenant logging. Imagine a simple use case of 100 clusters being managed by a single management cluster. When there is some issue with one particular cluster, the owner first needs to contact the admin of the management cluster and analyze the logs, there is lot of time, process and human aspect is involved.</a:t>
            </a:r>
          </a:p>
          <a:p>
            <a:r>
              <a:rPr lang="en-US" dirty="0">
                <a:effectLst/>
              </a:rPr>
              <a:t>Users have more control , they can have </a:t>
            </a:r>
            <a:r>
              <a:rPr lang="en-US" dirty="0" err="1">
                <a:effectLst/>
              </a:rPr>
              <a:t>capi</a:t>
            </a:r>
            <a:r>
              <a:rPr lang="en-US" dirty="0">
                <a:effectLst/>
              </a:rPr>
              <a:t> version</a:t>
            </a:r>
            <a:endParaRPr lang="en-US" dirty="0"/>
          </a:p>
          <a:p>
            <a:r>
              <a:rPr lang="en-US" dirty="0">
                <a:effectLst/>
              </a:rPr>
              <a:t>HA, backup/</a:t>
            </a:r>
            <a:r>
              <a:rPr lang="en-US" dirty="0" err="1">
                <a:effectLst/>
              </a:rPr>
              <a:t>restor</a:t>
            </a:r>
            <a:r>
              <a:rPr lang="en-US" dirty="0">
                <a:effectLst/>
              </a:rPr>
              <a:t> fails badly - repercussions are very dramatic.</a:t>
            </a:r>
            <a:endParaRPr lang="en-US" dirty="0"/>
          </a:p>
          <a:p>
            <a:r>
              <a:rPr lang="en-US" dirty="0"/>
              <a:t>So, what we have here is an end to end solution</a:t>
            </a:r>
          </a:p>
          <a:p>
            <a:pPr marL="0" indent="0">
              <a:buNone/>
            </a:pPr>
            <a:endParaRPr lang="en-US" dirty="0"/>
          </a:p>
          <a:p>
            <a:pPr>
              <a:buNone/>
            </a:pPr>
            <a:endParaRPr lang="en-US" dirty="0"/>
          </a:p>
          <a:p>
            <a:pPr>
              <a:buNone/>
            </a:pPr>
            <a:r>
              <a:rPr lang="en-US" dirty="0"/>
              <a:t>Q: why can't you write your KCP (by uncommenting workload cluster reachability condition)? Features like MHC, </a:t>
            </a:r>
            <a:r>
              <a:rPr lang="en-US" dirty="0" err="1"/>
              <a:t>autoscaler</a:t>
            </a:r>
            <a:r>
              <a:rPr lang="en-US" dirty="0"/>
              <a:t> – they all need network connectivity</a:t>
            </a:r>
          </a:p>
          <a:p>
            <a:pPr>
              <a:buNone/>
            </a:pPr>
            <a:r>
              <a:rPr lang="en-US" dirty="0"/>
              <a:t>There are other features in CAPI like MHC, </a:t>
            </a:r>
            <a:r>
              <a:rPr lang="en-US" dirty="0" err="1"/>
              <a:t>Autoscaler</a:t>
            </a:r>
            <a:r>
              <a:rPr lang="en-US" dirty="0"/>
              <a:t>... we will be in a state where we are writing things from </a:t>
            </a:r>
            <a:r>
              <a:rPr lang="en-US" dirty="0" err="1"/>
              <a:t>scrtach</a:t>
            </a:r>
            <a:r>
              <a:rPr lang="en-US" dirty="0"/>
              <a:t>. We want to leverage the ecosystem and the feature rate that comes with it. </a:t>
            </a:r>
          </a:p>
          <a:p>
            <a:pPr>
              <a:buNone/>
            </a:pPr>
            <a:r>
              <a:rPr lang="en-US" dirty="0"/>
              <a:t>At the same time, we turned around the </a:t>
            </a:r>
            <a:r>
              <a:rPr lang="en-US" dirty="0" err="1"/>
              <a:t>xisting</a:t>
            </a:r>
            <a:r>
              <a:rPr lang="en-US" dirty="0"/>
              <a:t> pattern to cater to our needs very well.</a:t>
            </a:r>
          </a:p>
          <a:p>
            <a:pPr marL="0" indent="0">
              <a:buNone/>
            </a:pPr>
            <a:endParaRPr lang="en-US" dirty="0"/>
          </a:p>
        </p:txBody>
      </p:sp>
    </p:spTree>
    <p:extLst>
      <p:ext uri="{BB962C8B-B14F-4D97-AF65-F5344CB8AC3E}">
        <p14:creationId xmlns:p14="http://schemas.microsoft.com/office/powerpoint/2010/main" val="1086398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The cost we paid to accomplish all of this was to write a program to automate the manufacturing of self-managing clusters and an operator to handle fleet management.</a:t>
            </a:r>
          </a:p>
          <a:p>
            <a:pPr marL="0" indent="0">
              <a:buNone/>
            </a:pPr>
            <a:r>
              <a:rPr lang="en-US" dirty="0"/>
              <a:t>If we have to compare the cost of maintaining the management layer vs the cost to write this extra program, </a:t>
            </a:r>
          </a:p>
          <a:p>
            <a:pPr>
              <a:buNone/>
            </a:pPr>
            <a:endParaRPr lang="en-US" dirty="0"/>
          </a:p>
          <a:p>
            <a:pPr marL="0" indent="0">
              <a:buNone/>
            </a:pPr>
            <a:endParaRPr lang="en-US" dirty="0"/>
          </a:p>
        </p:txBody>
      </p:sp>
    </p:spTree>
    <p:extLst>
      <p:ext uri="{BB962C8B-B14F-4D97-AF65-F5344CB8AC3E}">
        <p14:creationId xmlns:p14="http://schemas.microsoft.com/office/powerpoint/2010/main" val="2061610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effectLst/>
              </a:rPr>
              <a:t>This is how we satisfied all of our requirements- </a:t>
            </a:r>
            <a:r>
              <a:rPr lang="en-US" dirty="0"/>
              <a:t>there is no management layer and all the baggage it brings. Every cluster is a standalone, independent and self-managing cluster. There are no CAPI admin savvy personas, Scale  and security issues are solved and fleet management is figured out.</a:t>
            </a:r>
          </a:p>
          <a:p>
            <a:r>
              <a:rPr lang="en-US" dirty="0"/>
              <a:t>The cost we had to pay to do this is to write a program that automates the manufacturing process of self-managing clusters and an another operator to act up on fleet management operations. </a:t>
            </a:r>
          </a:p>
          <a:p>
            <a:r>
              <a:rPr lang="en-US" dirty="0"/>
              <a:t>If we have to compare the cost we incur with the long-term maintenance of numerous management clusters in these gigantic clouds and all the baggage it comes with, the cost of developing this design for once is almost nothing.</a:t>
            </a:r>
          </a:p>
          <a:p>
            <a:r>
              <a:rPr lang="en-US" dirty="0"/>
              <a:t>We have productized this and our customers are using this solution to spin up production-grade clusters.</a:t>
            </a:r>
          </a:p>
          <a:p>
            <a:r>
              <a:rPr lang="en-US" dirty="0"/>
              <a:t>Yea, that's the power of self-managing clusters, thank you!</a:t>
            </a:r>
          </a:p>
        </p:txBody>
      </p:sp>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4647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1f9ac1f608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1f9ac1f608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Agenda,  For the first one-third of the presentation we will be building the problem statement around CAPI usage in multitenant cloud environment and after that we will be going over how self-managing clusters solved our needs.</a:t>
            </a:r>
          </a:p>
          <a:p>
            <a:r>
              <a:rPr lang="en-US" dirty="0"/>
              <a:t> I will do the introduction and then Arun will go over the CAPI usage patterns and issues around it. After that, we will describe how we built a Kubernetes Engine with self-managing cluster. We will wrap it up with how we solved fleet management in our design.</a:t>
            </a:r>
          </a:p>
          <a:p>
            <a:pPr marL="228600" lvl="0" indent="-228600" algn="l" rtl="0">
              <a:spcBef>
                <a:spcPts val="0"/>
              </a:spcBef>
              <a:spcAft>
                <a:spcPts val="0"/>
              </a:spcAft>
              <a:buAutoNum type="arabicPeriod"/>
            </a:pPr>
            <a:endParaRPr lang="en-US" dirty="0"/>
          </a:p>
        </p:txBody>
      </p:sp>
    </p:spTree>
    <p:extLst>
      <p:ext uri="{BB962C8B-B14F-4D97-AF65-F5344CB8AC3E}">
        <p14:creationId xmlns:p14="http://schemas.microsoft.com/office/powerpoint/2010/main" val="1464327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Multitenant Cloud Diagram Slide - before we delve into the details, I want to give an overview on our multitenant cloud architecture to set the context for the problem statement. This big cloud here is IaaS platform like </a:t>
            </a:r>
            <a:r>
              <a:rPr lang="en-US" dirty="0" err="1"/>
              <a:t>rackspace</a:t>
            </a:r>
            <a:r>
              <a:rPr lang="en-US" dirty="0"/>
              <a:t> and here is the Cloud Provider. The tenants he/she is selling the infra is NOT to end individual users but Enterprise level organizations. Here are the personas we will be using in this session. Describe Tenant admin. Note that these little tenant orgs are isolated from each other in terms of compute, networking and storage and they have their own strict boundaries. Thousands of organizations with each having thousand of users</a:t>
            </a:r>
          </a:p>
          <a:p>
            <a:br>
              <a:rPr lang="en-US" dirty="0"/>
            </a:br>
            <a:endParaRPr lang="en-US" dirty="0"/>
          </a:p>
          <a:p>
            <a:r>
              <a:rPr lang="en-US" dirty="0"/>
              <a:t>Now, tenant user1 of the org1 requests for a K8s cluster of a certain shape and size by clicking button somewhere and the cluster gets delivered to the end user. That's what we did - we built a Kubernetes engine that delivers clusters in a self-service manner on a multi tenant cloud with </a:t>
            </a:r>
            <a:r>
              <a:rPr lang="en-US" dirty="0" err="1"/>
              <a:t>ClusterAPI</a:t>
            </a:r>
            <a:r>
              <a:rPr lang="en-US" dirty="0"/>
              <a:t> at its core.</a:t>
            </a:r>
          </a:p>
        </p:txBody>
      </p:sp>
      <p:sp>
        <p:nvSpPr>
          <p:cNvPr id="87" name="Google Shape;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3287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@Sahithi: Can we change Assumptions to Observations</a:t>
            </a:r>
            <a:br>
              <a:rPr lang="en-US"/>
            </a:br>
            <a:br>
              <a:rPr lang="en-US"/>
            </a:br>
            <a:endParaRPr lang="en-US"/>
          </a:p>
        </p:txBody>
      </p:sp>
    </p:spTree>
    <p:extLst>
      <p:ext uri="{BB962C8B-B14F-4D97-AF65-F5344CB8AC3E}">
        <p14:creationId xmlns:p14="http://schemas.microsoft.com/office/powerpoint/2010/main" val="3127478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Background on Cluster API: </a:t>
            </a:r>
            <a:r>
              <a:rPr lang="en-US" dirty="0" err="1"/>
              <a:t>ooWe</a:t>
            </a:r>
            <a:r>
              <a:rPr lang="en-US" dirty="0"/>
              <a:t> expect the audience to have a fair understanding on what Cluster API is. I will briefly touch up on it. CAPI is a K8s SIGS project that simplifies LCM of K8s clusters. It offers lot of benefits in terms of simplified usage, ease of development, faster feature delivery rate, and most importantly the ecosystem behind it.</a:t>
            </a:r>
          </a:p>
          <a:p>
            <a:br>
              <a:rPr lang="en-US" dirty="0"/>
            </a:br>
            <a:endParaRPr lang="en-US" dirty="0"/>
          </a:p>
          <a:p>
            <a:r>
              <a:rPr lang="en-US" dirty="0"/>
              <a:t>CAPI expects a parent cluster to be already present in order to create clusters. That parent cluster with CAPI components installed is called Management cluster and the children clusters created from it are called workload clusters. There is one networking constraint I want to highlight here highlight, CAPI expects that management cluster to be able to reach the control plane endpoint of the workload clusters. Hold on to that constraint and Arun will go over how this can become a challenge in a multitenant cloud.</a:t>
            </a:r>
          </a:p>
          <a:p>
            <a:br>
              <a:rPr lang="en-US" dirty="0"/>
            </a:br>
            <a:endParaRPr lang="en-US" dirty="0"/>
          </a:p>
          <a:p>
            <a:r>
              <a:rPr lang="en-US" dirty="0"/>
              <a:t>Another point to highlight here is the owner of the workload clusters needs to have access to management cluster to resize, upgrade their cluster.</a:t>
            </a:r>
          </a:p>
          <a:p>
            <a:pPr marL="0" lvl="0" indent="0" algn="l" rtl="0">
              <a:spcBef>
                <a:spcPts val="0"/>
              </a:spcBef>
              <a:spcAft>
                <a:spcPts val="0"/>
              </a:spcAft>
              <a:buNone/>
            </a:pPr>
            <a:br>
              <a:rPr lang="en-US" dirty="0"/>
            </a:br>
            <a:endParaRPr lang="en-US" dirty="0"/>
          </a:p>
          <a:p>
            <a:pPr marL="0" lvl="0" indent="0" algn="l" rtl="0">
              <a:spcBef>
                <a:spcPts val="0"/>
              </a:spcBef>
              <a:spcAft>
                <a:spcPts val="0"/>
              </a:spcAft>
              <a:buNone/>
            </a:pPr>
            <a:br>
              <a:rPr lang="en-US" dirty="0"/>
            </a:br>
            <a:br>
              <a:rPr lang="en-US" dirty="0"/>
            </a:br>
            <a:endParaRPr dirty="0"/>
          </a:p>
        </p:txBody>
      </p:sp>
    </p:spTree>
    <p:extLst>
      <p:ext uri="{BB962C8B-B14F-4D97-AF65-F5344CB8AC3E}">
        <p14:creationId xmlns:p14="http://schemas.microsoft.com/office/powerpoint/2010/main" val="2922365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(1m)</a:t>
            </a:r>
          </a:p>
          <a:p>
            <a:pPr marL="0" indent="0">
              <a:buNone/>
            </a:pPr>
            <a:r>
              <a:rPr lang="en-US" dirty="0"/>
              <a:t>How does CAPI work in a private cloud?</a:t>
            </a:r>
          </a:p>
          <a:p>
            <a:pPr marL="0" indent="0">
              <a:buNone/>
            </a:pPr>
            <a:r>
              <a:rPr lang="en-US" dirty="0"/>
              <a:t>Admin would set up a management cluster manually and is expected to LCM it manually.</a:t>
            </a:r>
          </a:p>
          <a:p>
            <a:pPr marL="0" indent="0">
              <a:buNone/>
            </a:pPr>
            <a:r>
              <a:rPr lang="en-US" dirty="0"/>
              <a:t>Users of that cloud need some isolation and privacy in creating and managing their workload clusters.</a:t>
            </a:r>
          </a:p>
          <a:p>
            <a:pPr marL="228600" indent="-228600">
              <a:buAutoNum type="arabicPeriod"/>
            </a:pPr>
            <a:r>
              <a:rPr lang="en-US" dirty="0"/>
              <a:t>Admin needs to do some work around user management.</a:t>
            </a:r>
          </a:p>
          <a:p>
            <a:pPr marL="228600" indent="-228600">
              <a:buAutoNum type="arabicPeriod"/>
            </a:pPr>
            <a:r>
              <a:rPr lang="en-US" dirty="0"/>
              <a:t>HA , Upgrades, </a:t>
            </a:r>
          </a:p>
          <a:p>
            <a:pPr marL="0" indent="0">
              <a:buNone/>
            </a:pPr>
            <a:endParaRPr lang="en-US" dirty="0"/>
          </a:p>
        </p:txBody>
      </p:sp>
    </p:spTree>
    <p:extLst>
      <p:ext uri="{BB962C8B-B14F-4D97-AF65-F5344CB8AC3E}">
        <p14:creationId xmlns:p14="http://schemas.microsoft.com/office/powerpoint/2010/main" val="587454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(1m)</a:t>
            </a:r>
          </a:p>
          <a:p>
            <a:pPr marL="0" indent="0">
              <a:buNone/>
            </a:pPr>
            <a:r>
              <a:rPr lang="en-US" dirty="0"/>
              <a:t>How does CAPI work in a private cloud?</a:t>
            </a:r>
          </a:p>
          <a:p>
            <a:pPr marL="0" indent="0">
              <a:buNone/>
            </a:pPr>
            <a:r>
              <a:rPr lang="en-US" dirty="0"/>
              <a:t>Admin would set up a management cluster manually and is expected to LCM it manually.</a:t>
            </a:r>
          </a:p>
          <a:p>
            <a:pPr marL="0" indent="0">
              <a:buNone/>
            </a:pPr>
            <a:r>
              <a:rPr lang="en-US" dirty="0"/>
              <a:t>Users of that cloud need some isolation and privacy in creating and managing their workload clusters.</a:t>
            </a:r>
          </a:p>
          <a:p>
            <a:pPr marL="228600" indent="-228600">
              <a:buAutoNum type="arabicPeriod"/>
            </a:pPr>
            <a:r>
              <a:rPr lang="en-US" dirty="0"/>
              <a:t>Admin needs to do some work around user management.</a:t>
            </a:r>
          </a:p>
          <a:p>
            <a:pPr marL="228600" indent="-228600">
              <a:buAutoNum type="arabicPeriod"/>
            </a:pPr>
            <a:r>
              <a:rPr lang="en-US" dirty="0"/>
              <a:t>HA , Upgrades, </a:t>
            </a:r>
          </a:p>
          <a:p>
            <a:pPr marL="0" indent="0">
              <a:buNone/>
            </a:pPr>
            <a:endParaRPr lang="en-US" dirty="0"/>
          </a:p>
        </p:txBody>
      </p:sp>
    </p:spTree>
    <p:extLst>
      <p:ext uri="{BB962C8B-B14F-4D97-AF65-F5344CB8AC3E}">
        <p14:creationId xmlns:p14="http://schemas.microsoft.com/office/powerpoint/2010/main" val="3889435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1f9ac1f608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1f9ac1f608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a:t>(1m30s)</a:t>
            </a:r>
          </a:p>
          <a:p>
            <a:pPr marL="158750" indent="0">
              <a:buNone/>
            </a:pPr>
            <a:endParaRPr lang="en-US"/>
          </a:p>
          <a:p>
            <a:pPr marL="158750" indent="0">
              <a:buNone/>
            </a:pPr>
            <a:r>
              <a:rPr lang="en-US"/>
              <a:t>This is the complexity of creating a cluster. This can be automated, but there are a few aspects to note:</a:t>
            </a:r>
          </a:p>
          <a:p>
            <a:pPr marL="158750" indent="0">
              <a:buNone/>
            </a:pPr>
            <a:r>
              <a:rPr lang="en-US"/>
              <a:t>1. There are aspects of Management cluster discovery</a:t>
            </a:r>
          </a:p>
          <a:p>
            <a:pPr marL="158750" indent="0">
              <a:buNone/>
            </a:pPr>
            <a:r>
              <a:rPr lang="en-US"/>
              <a:t>2. The workflow is somewhat Kubernetes centric; Cloud Provider Administrators need to have substantial Cluster-API and Kubernetes knowledge.</a:t>
            </a:r>
          </a:p>
          <a:p>
            <a:pPr marL="158750" indent="0">
              <a:buNone/>
            </a:pPr>
            <a:r>
              <a:rPr lang="en-US"/>
              <a:t>3. There is an additional Cluster that needs to be managed carefully: there are version skews of Management-Cluster and Workload-Cluster compatibility.</a:t>
            </a:r>
          </a:p>
          <a:p>
            <a:pPr marL="158750" indent="0">
              <a:buNone/>
            </a:pPr>
            <a:endParaRPr lang="en-US"/>
          </a:p>
        </p:txBody>
      </p:sp>
    </p:spTree>
    <p:extLst>
      <p:ext uri="{BB962C8B-B14F-4D97-AF65-F5344CB8AC3E}">
        <p14:creationId xmlns:p14="http://schemas.microsoft.com/office/powerpoint/2010/main" val="32157162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6.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1"/>
        <p:cNvGrpSpPr/>
        <p:nvPr/>
      </p:nvGrpSpPr>
      <p:grpSpPr>
        <a:xfrm>
          <a:off x="0" y="0"/>
          <a:ext cx="0" cy="0"/>
          <a:chOff x="0" y="0"/>
          <a:chExt cx="0" cy="0"/>
        </a:xfrm>
      </p:grpSpPr>
      <p:pic>
        <p:nvPicPr>
          <p:cNvPr id="12" name="Google Shape;12;p6" descr="A picture containing graphical user interfac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6"/>
          <p:cNvSpPr>
            <a:spLocks noGrp="1"/>
          </p:cNvSpPr>
          <p:nvPr>
            <p:ph type="pic" idx="2"/>
          </p:nvPr>
        </p:nvSpPr>
        <p:spPr>
          <a:xfrm>
            <a:off x="5183188" y="987425"/>
            <a:ext cx="6172200" cy="4873625"/>
          </a:xfrm>
          <a:prstGeom prst="rect">
            <a:avLst/>
          </a:prstGeom>
          <a:noFill/>
          <a:ln>
            <a:noFill/>
          </a:ln>
        </p:spPr>
      </p:sp>
      <p:sp>
        <p:nvSpPr>
          <p:cNvPr id="62" name="Google Shape;62;p1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pic>
        <p:nvPicPr>
          <p:cNvPr id="13" name="Picture 12" descr="A picture containing background pattern&#10;&#10;Description automatically generated">
            <a:extLst>
              <a:ext uri="{FF2B5EF4-FFF2-40B4-BE49-F238E27FC236}">
                <a16:creationId xmlns:a16="http://schemas.microsoft.com/office/drawing/2014/main" id="{2FFB4EB6-35EC-5534-F8F3-CF49A80D82D9}"/>
              </a:ext>
            </a:extLst>
          </p:cNvPr>
          <p:cNvPicPr>
            <a:picLocks noChangeAspect="1"/>
          </p:cNvPicPr>
          <p:nvPr userDrawn="1"/>
        </p:nvPicPr>
        <p:blipFill>
          <a:blip r:embed="rId2"/>
          <a:stretch>
            <a:fillRect/>
          </a:stretch>
        </p:blipFill>
        <p:spPr>
          <a:xfrm>
            <a:off x="-1" y="893"/>
            <a:ext cx="12192000" cy="6856212"/>
          </a:xfrm>
          <a:prstGeom prst="rect">
            <a:avLst/>
          </a:prstGeom>
        </p:spPr>
      </p:pic>
      <p:sp>
        <p:nvSpPr>
          <p:cNvPr id="14" name="Title 1">
            <a:extLst>
              <a:ext uri="{FF2B5EF4-FFF2-40B4-BE49-F238E27FC236}">
                <a16:creationId xmlns:a16="http://schemas.microsoft.com/office/drawing/2014/main" id="{864EE665-D11B-B182-D8B9-D114C93548D9}"/>
              </a:ext>
            </a:extLst>
          </p:cNvPr>
          <p:cNvSpPr>
            <a:spLocks noGrp="1"/>
          </p:cNvSpPr>
          <p:nvPr>
            <p:ph type="title" hasCustomPrompt="1"/>
          </p:nvPr>
        </p:nvSpPr>
        <p:spPr>
          <a:xfrm>
            <a:off x="6825070" y="1757433"/>
            <a:ext cx="4997704" cy="1234440"/>
          </a:xfrm>
        </p:spPr>
        <p:txBody>
          <a:bodyPr wrap="square" anchor="b"/>
          <a:lstStyle>
            <a:lvl1pPr algn="l">
              <a:defRPr sz="4000" b="0" cap="none" baseline="0"/>
            </a:lvl1pPr>
          </a:lstStyle>
          <a:p>
            <a:r>
              <a:rPr lang="en-US"/>
              <a:t>Title Slide - Dark Theme</a:t>
            </a:r>
          </a:p>
        </p:txBody>
      </p:sp>
      <p:sp>
        <p:nvSpPr>
          <p:cNvPr id="15" name="Subtitle 2">
            <a:extLst>
              <a:ext uri="{FF2B5EF4-FFF2-40B4-BE49-F238E27FC236}">
                <a16:creationId xmlns:a16="http://schemas.microsoft.com/office/drawing/2014/main" id="{DF91099F-126A-592F-703A-6DD9435A869D}"/>
              </a:ext>
            </a:extLst>
          </p:cNvPr>
          <p:cNvSpPr>
            <a:spLocks noGrp="1"/>
          </p:cNvSpPr>
          <p:nvPr>
            <p:ph type="subTitle" idx="12" hasCustomPrompt="1"/>
          </p:nvPr>
        </p:nvSpPr>
        <p:spPr>
          <a:xfrm>
            <a:off x="6825069" y="3046072"/>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6" name="Click to edit Speaker">
            <a:extLst>
              <a:ext uri="{FF2B5EF4-FFF2-40B4-BE49-F238E27FC236}">
                <a16:creationId xmlns:a16="http://schemas.microsoft.com/office/drawing/2014/main" id="{B9BAF49E-0C19-11E7-C979-CF28A57AE0F1}"/>
              </a:ext>
            </a:extLst>
          </p:cNvPr>
          <p:cNvSpPr>
            <a:spLocks noGrp="1"/>
          </p:cNvSpPr>
          <p:nvPr>
            <p:ph type="body" sz="quarter" idx="13" hasCustomPrompt="1"/>
          </p:nvPr>
        </p:nvSpPr>
        <p:spPr>
          <a:xfrm>
            <a:off x="6825069" y="4942424"/>
            <a:ext cx="3658553" cy="355601"/>
          </a:xfrm>
        </p:spPr>
        <p:txBody>
          <a:bodyPr anchor="b"/>
          <a:lstStyle>
            <a:lvl1pPr algn="l">
              <a:buNone/>
              <a:defRPr sz="1600">
                <a:solidFill>
                  <a:schemeClr val="tx2"/>
                </a:solidFill>
              </a:defRPr>
            </a:lvl1pPr>
          </a:lstStyle>
          <a:p>
            <a:pPr lvl="0"/>
            <a:r>
              <a:rPr lang="en-US"/>
              <a:t>Speaker Name (Insert pronouns)</a:t>
            </a:r>
          </a:p>
        </p:txBody>
      </p:sp>
      <p:sp>
        <p:nvSpPr>
          <p:cNvPr id="17" name="Click to edit role">
            <a:extLst>
              <a:ext uri="{FF2B5EF4-FFF2-40B4-BE49-F238E27FC236}">
                <a16:creationId xmlns:a16="http://schemas.microsoft.com/office/drawing/2014/main" id="{632BE033-DFBA-A4DA-C31A-03E8A51CB43E}"/>
              </a:ext>
            </a:extLst>
          </p:cNvPr>
          <p:cNvSpPr>
            <a:spLocks noGrp="1"/>
          </p:cNvSpPr>
          <p:nvPr>
            <p:ph type="body" sz="quarter" idx="14" hasCustomPrompt="1"/>
          </p:nvPr>
        </p:nvSpPr>
        <p:spPr>
          <a:xfrm>
            <a:off x="6825069" y="5320298"/>
            <a:ext cx="3658553" cy="355601"/>
          </a:xfrm>
        </p:spPr>
        <p:txBody>
          <a:bodyPr/>
          <a:lstStyle>
            <a:lvl1pPr algn="l">
              <a:buNone/>
              <a:defRPr sz="1600">
                <a:solidFill>
                  <a:schemeClr val="tx2"/>
                </a:solidFill>
              </a:defRPr>
            </a:lvl1pPr>
          </a:lstStyle>
          <a:p>
            <a:pPr lvl="0"/>
            <a:r>
              <a:rPr lang="en-US"/>
              <a:t>Role / Division at VMware</a:t>
            </a:r>
          </a:p>
        </p:txBody>
      </p:sp>
      <p:sp>
        <p:nvSpPr>
          <p:cNvPr id="18" name="Click to edit date">
            <a:extLst>
              <a:ext uri="{FF2B5EF4-FFF2-40B4-BE49-F238E27FC236}">
                <a16:creationId xmlns:a16="http://schemas.microsoft.com/office/drawing/2014/main" id="{8288102B-6B9E-ECB3-FAB1-51D4301BAF00}"/>
              </a:ext>
            </a:extLst>
          </p:cNvPr>
          <p:cNvSpPr>
            <a:spLocks noGrp="1"/>
          </p:cNvSpPr>
          <p:nvPr>
            <p:ph type="body" sz="quarter" idx="15" hasCustomPrompt="1"/>
          </p:nvPr>
        </p:nvSpPr>
        <p:spPr>
          <a:xfrm>
            <a:off x="6825069" y="5690985"/>
            <a:ext cx="3658553" cy="355601"/>
          </a:xfrm>
        </p:spPr>
        <p:txBody>
          <a:bodyPr/>
          <a:lstStyle>
            <a:lvl1pPr algn="l">
              <a:buNone/>
              <a:defRPr sz="1400">
                <a:solidFill>
                  <a:schemeClr val="tx2"/>
                </a:solidFill>
              </a:defRPr>
            </a:lvl1pPr>
          </a:lstStyle>
          <a:p>
            <a:pPr lvl="0"/>
            <a:r>
              <a:rPr lang="en-US"/>
              <a:t>Date</a:t>
            </a:r>
          </a:p>
        </p:txBody>
      </p:sp>
      <p:pic>
        <p:nvPicPr>
          <p:cNvPr id="21" name="VMware logo">
            <a:extLst>
              <a:ext uri="{FF2B5EF4-FFF2-40B4-BE49-F238E27FC236}">
                <a16:creationId xmlns:a16="http://schemas.microsoft.com/office/drawing/2014/main" id="{A9F9FB9E-ECAD-F2E0-5A67-E78AED7C197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94" y="6215185"/>
            <a:ext cx="1535950" cy="556262"/>
          </a:xfrm>
          <a:prstGeom prst="rect">
            <a:avLst/>
          </a:prstGeom>
        </p:spPr>
      </p:pic>
      <p:sp>
        <p:nvSpPr>
          <p:cNvPr id="22" name="Copyright" descr="Confidential copyright VMware, Inc. 2021">
            <a:extLst>
              <a:ext uri="{FF2B5EF4-FFF2-40B4-BE49-F238E27FC236}">
                <a16:creationId xmlns:a16="http://schemas.microsoft.com/office/drawing/2014/main" id="{02629F83-5036-5C7A-33A6-81F2F29D7911}"/>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4" name="Slide Number Placeholder 3">
            <a:extLst>
              <a:ext uri="{FF2B5EF4-FFF2-40B4-BE49-F238E27FC236}">
                <a16:creationId xmlns:a16="http://schemas.microsoft.com/office/drawing/2014/main" id="{A461EAC8-BD8C-6BE4-6BDB-BA1B025916CE}"/>
              </a:ext>
            </a:extLst>
          </p:cNvPr>
          <p:cNvSpPr>
            <a:spLocks noGrp="1"/>
          </p:cNvSpPr>
          <p:nvPr>
            <p:ph type="sldNum" sz="quarter" idx="11"/>
          </p:nvPr>
        </p:nvSpPr>
        <p:spPr/>
        <p:txBody>
          <a:bodyPr/>
          <a:lstStyle/>
          <a:p>
            <a:fld id="{3BD295A3-96FB-4E80-91AF-4225D266C57B}" type="slidenum">
              <a:rPr lang="en-US" smtClean="0"/>
              <a:t>‹#›</a:t>
            </a:fld>
            <a:endParaRPr lang="en-US"/>
          </a:p>
        </p:txBody>
      </p:sp>
      <p:sp>
        <p:nvSpPr>
          <p:cNvPr id="3" name="Footer Placeholder 2">
            <a:extLst>
              <a:ext uri="{FF2B5EF4-FFF2-40B4-BE49-F238E27FC236}">
                <a16:creationId xmlns:a16="http://schemas.microsoft.com/office/drawing/2014/main" id="{75F91E55-0AB6-FE90-BB2F-1041AE34FD4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0012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4" name="page number">
            <a:extLst>
              <a:ext uri="{FF2B5EF4-FFF2-40B4-BE49-F238E27FC236}">
                <a16:creationId xmlns:a16="http://schemas.microsoft.com/office/drawing/2014/main" id="{494F1AFB-CF5E-3C46-B324-A80949A3F57C}"/>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pic>
        <p:nvPicPr>
          <p:cNvPr id="11" name="Picture 10" descr="Shape&#10;&#10;Description automatically generated">
            <a:extLst>
              <a:ext uri="{FF2B5EF4-FFF2-40B4-BE49-F238E27FC236}">
                <a16:creationId xmlns:a16="http://schemas.microsoft.com/office/drawing/2014/main" id="{5601BE44-6013-71A4-C317-A1A55D55043A}"/>
              </a:ext>
            </a:extLst>
          </p:cNvPr>
          <p:cNvPicPr>
            <a:picLocks noChangeAspect="1"/>
          </p:cNvPicPr>
          <p:nvPr userDrawn="1"/>
        </p:nvPicPr>
        <p:blipFill>
          <a:blip r:embed="rId2"/>
          <a:stretch>
            <a:fillRect/>
          </a:stretch>
        </p:blipFill>
        <p:spPr>
          <a:xfrm>
            <a:off x="-1" y="892"/>
            <a:ext cx="12193591" cy="6857108"/>
          </a:xfrm>
          <a:prstGeom prst="rect">
            <a:avLst/>
          </a:prstGeom>
        </p:spPr>
      </p:pic>
      <p:sp>
        <p:nvSpPr>
          <p:cNvPr id="9" name="Copyright" descr="Confidential copyright VMware, Inc. 2021">
            <a:extLst>
              <a:ext uri="{FF2B5EF4-FFF2-40B4-BE49-F238E27FC236}">
                <a16:creationId xmlns:a16="http://schemas.microsoft.com/office/drawing/2014/main" id="{A91F3C4F-1B48-24BE-78D3-4BDD37894E88}"/>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pic>
        <p:nvPicPr>
          <p:cNvPr id="8" name="VMware logo">
            <a:extLst>
              <a:ext uri="{FF2B5EF4-FFF2-40B4-BE49-F238E27FC236}">
                <a16:creationId xmlns:a16="http://schemas.microsoft.com/office/drawing/2014/main" id="{4B381B7B-5A12-967C-A4D1-3DD746698FE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94" y="6215185"/>
            <a:ext cx="1535950" cy="556262"/>
          </a:xfrm>
          <a:prstGeom prst="rect">
            <a:avLst/>
          </a:prstGeom>
        </p:spPr>
      </p:pic>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Thank You / Closing - Leaf">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pic>
        <p:nvPicPr>
          <p:cNvPr id="11" name="Picture 10" descr="A picture containing graphical user interface&#10;&#10;Description automatically generated">
            <a:extLst>
              <a:ext uri="{FF2B5EF4-FFF2-40B4-BE49-F238E27FC236}">
                <a16:creationId xmlns:a16="http://schemas.microsoft.com/office/drawing/2014/main" id="{DCD4AF38-5D05-3FAB-2F47-A2C6DDA9A7C9}"/>
              </a:ext>
            </a:extLst>
          </p:cNvPr>
          <p:cNvPicPr>
            <a:picLocks noChangeAspect="1"/>
          </p:cNvPicPr>
          <p:nvPr userDrawn="1"/>
        </p:nvPicPr>
        <p:blipFill>
          <a:blip r:embed="rId2"/>
          <a:stretch>
            <a:fillRect/>
          </a:stretch>
        </p:blipFill>
        <p:spPr>
          <a:xfrm>
            <a:off x="-1" y="893"/>
            <a:ext cx="12192000" cy="6856212"/>
          </a:xfrm>
          <a:prstGeom prst="rect">
            <a:avLst/>
          </a:prstGeom>
        </p:spPr>
      </p:pic>
      <p:sp>
        <p:nvSpPr>
          <p:cNvPr id="4" name="TextBox 3">
            <a:extLst>
              <a:ext uri="{FF2B5EF4-FFF2-40B4-BE49-F238E27FC236}">
                <a16:creationId xmlns:a16="http://schemas.microsoft.com/office/drawing/2014/main" id="{E52F598B-F734-42BE-8CB8-5E3FDDD7ED52}"/>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sp>
        <p:nvSpPr>
          <p:cNvPr id="12" name="Copyright" descr="Confidential copyright VMware, Inc. 2021">
            <a:extLst>
              <a:ext uri="{FF2B5EF4-FFF2-40B4-BE49-F238E27FC236}">
                <a16:creationId xmlns:a16="http://schemas.microsoft.com/office/drawing/2014/main" id="{362C750D-B01C-E641-B0D0-101E3D1D39F1}"/>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pic>
        <p:nvPicPr>
          <p:cNvPr id="10" name="VMware logo">
            <a:extLst>
              <a:ext uri="{FF2B5EF4-FFF2-40B4-BE49-F238E27FC236}">
                <a16:creationId xmlns:a16="http://schemas.microsoft.com/office/drawing/2014/main" id="{DF93444F-2EFF-C744-BD68-2704CA0F376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94" y="6215185"/>
            <a:ext cx="1535950" cy="556262"/>
          </a:xfrm>
          <a:prstGeom prst="rect">
            <a:avLst/>
          </a:prstGeom>
        </p:spPr>
      </p:pic>
    </p:spTree>
    <p:extLst>
      <p:ext uri="{BB962C8B-B14F-4D97-AF65-F5344CB8AC3E}">
        <p14:creationId xmlns:p14="http://schemas.microsoft.com/office/powerpoint/2010/main" val="241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Leaf">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4666" y="1582578"/>
            <a:ext cx="4997704" cy="1234440"/>
          </a:xfrm>
        </p:spPr>
        <p:txBody>
          <a:bodyPr wrap="square" anchor="b"/>
          <a:lstStyle>
            <a:lvl1pPr algn="l">
              <a:defRPr sz="4000" b="0" cap="none" baseline="0">
                <a:solidFill>
                  <a:schemeClr val="tx2"/>
                </a:solidFill>
              </a:defRPr>
            </a:lvl1pPr>
          </a:lstStyle>
          <a:p>
            <a:r>
              <a:rPr lang="en-US"/>
              <a:t>Title Slide - Leaf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4665" y="2867280"/>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4" name="Click to edit Speaker">
            <a:extLst>
              <a:ext uri="{FF2B5EF4-FFF2-40B4-BE49-F238E27FC236}">
                <a16:creationId xmlns:a16="http://schemas.microsoft.com/office/drawing/2014/main" id="{D06189DF-3525-2443-BE25-151F16643556}"/>
              </a:ext>
            </a:extLst>
          </p:cNvPr>
          <p:cNvSpPr>
            <a:spLocks noGrp="1"/>
          </p:cNvSpPr>
          <p:nvPr>
            <p:ph type="body" sz="quarter" idx="11" hasCustomPrompt="1"/>
          </p:nvPr>
        </p:nvSpPr>
        <p:spPr>
          <a:xfrm>
            <a:off x="6594665" y="4737426"/>
            <a:ext cx="3658553" cy="355601"/>
          </a:xfrm>
        </p:spPr>
        <p:txBody>
          <a:bodyPr anchor="b"/>
          <a:lstStyle>
            <a:lvl1pPr algn="l">
              <a:buNone/>
              <a:defRPr sz="1600">
                <a:solidFill>
                  <a:schemeClr val="tx2"/>
                </a:solidFill>
              </a:defRPr>
            </a:lvl1pPr>
          </a:lstStyle>
          <a:p>
            <a:pPr lvl="0"/>
            <a:r>
              <a:rPr lang="en-US"/>
              <a:t>Speaker Name (Insert pronouns)</a:t>
            </a:r>
          </a:p>
        </p:txBody>
      </p:sp>
      <p:sp>
        <p:nvSpPr>
          <p:cNvPr id="15" name="Click to edit role">
            <a:extLst>
              <a:ext uri="{FF2B5EF4-FFF2-40B4-BE49-F238E27FC236}">
                <a16:creationId xmlns:a16="http://schemas.microsoft.com/office/drawing/2014/main" id="{C4F23B26-7FE6-7043-85D2-D6FFD5B1A0AB}"/>
              </a:ext>
            </a:extLst>
          </p:cNvPr>
          <p:cNvSpPr>
            <a:spLocks noGrp="1"/>
          </p:cNvSpPr>
          <p:nvPr>
            <p:ph type="body" sz="quarter" idx="12" hasCustomPrompt="1"/>
          </p:nvPr>
        </p:nvSpPr>
        <p:spPr>
          <a:xfrm>
            <a:off x="6594665" y="5115300"/>
            <a:ext cx="3658553" cy="355601"/>
          </a:xfrm>
        </p:spPr>
        <p:txBody>
          <a:bodyPr/>
          <a:lstStyle>
            <a:lvl1pPr algn="l">
              <a:buNone/>
              <a:defRPr sz="1600">
                <a:solidFill>
                  <a:schemeClr val="tx2"/>
                </a:solidFill>
              </a:defRPr>
            </a:lvl1pPr>
          </a:lstStyle>
          <a:p>
            <a:pPr lvl="0"/>
            <a:r>
              <a:rPr lang="en-US"/>
              <a:t>Role / Division at VMware</a:t>
            </a:r>
          </a:p>
        </p:txBody>
      </p:sp>
      <p:sp>
        <p:nvSpPr>
          <p:cNvPr id="16" name="Click to edit date">
            <a:extLst>
              <a:ext uri="{FF2B5EF4-FFF2-40B4-BE49-F238E27FC236}">
                <a16:creationId xmlns:a16="http://schemas.microsoft.com/office/drawing/2014/main" id="{4F747E95-0605-B34A-B0EA-BF581A081772}"/>
              </a:ext>
            </a:extLst>
          </p:cNvPr>
          <p:cNvSpPr>
            <a:spLocks noGrp="1"/>
          </p:cNvSpPr>
          <p:nvPr>
            <p:ph type="body" sz="quarter" idx="14" hasCustomPrompt="1"/>
          </p:nvPr>
        </p:nvSpPr>
        <p:spPr>
          <a:xfrm>
            <a:off x="6594665" y="5485987"/>
            <a:ext cx="3658553" cy="355601"/>
          </a:xfrm>
        </p:spPr>
        <p:txBody>
          <a:bodyPr/>
          <a:lstStyle>
            <a:lvl1pPr algn="l">
              <a:buNone/>
              <a:defRPr sz="1400">
                <a:solidFill>
                  <a:schemeClr val="tx2"/>
                </a:solidFill>
              </a:defRPr>
            </a:lvl1pPr>
          </a:lstStyle>
          <a:p>
            <a:pPr lvl="0"/>
            <a:r>
              <a:rPr lang="en-US"/>
              <a:t>Date</a:t>
            </a:r>
          </a:p>
        </p:txBody>
      </p:sp>
      <p:grpSp>
        <p:nvGrpSpPr>
          <p:cNvPr id="27" name="parallelogram graphics">
            <a:extLst>
              <a:ext uri="{FF2B5EF4-FFF2-40B4-BE49-F238E27FC236}">
                <a16:creationId xmlns:a16="http://schemas.microsoft.com/office/drawing/2014/main" id="{EAEB1E7A-A115-0A4A-8D40-7C8BD25DE177}"/>
              </a:ext>
              <a:ext uri="{C183D7F6-B498-43B3-948B-1728B52AA6E4}">
                <adec:decorative xmlns:adec="http://schemas.microsoft.com/office/drawing/2017/decorative" val="1"/>
              </a:ext>
            </a:extLst>
          </p:cNvPr>
          <p:cNvGrpSpPr/>
          <p:nvPr userDrawn="1"/>
        </p:nvGrpSpPr>
        <p:grpSpPr>
          <a:xfrm>
            <a:off x="-1518430" y="1104548"/>
            <a:ext cx="9626036" cy="5474732"/>
            <a:chOff x="-1518035" y="1104548"/>
            <a:chExt cx="9623529" cy="5474732"/>
          </a:xfrm>
        </p:grpSpPr>
        <p:sp>
          <p:nvSpPr>
            <p:cNvPr id="28" name="Freeform 27">
              <a:extLst>
                <a:ext uri="{FF2B5EF4-FFF2-40B4-BE49-F238E27FC236}">
                  <a16:creationId xmlns:a16="http://schemas.microsoft.com/office/drawing/2014/main" id="{F23EA4FE-5931-E04C-9770-9F0D06EA73B8}"/>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28">
              <a:extLst>
                <a:ext uri="{FF2B5EF4-FFF2-40B4-BE49-F238E27FC236}">
                  <a16:creationId xmlns:a16="http://schemas.microsoft.com/office/drawing/2014/main" id="{8D7F9340-EF06-1644-BDEA-D24ADE7E3416}"/>
                </a:ext>
                <a:ext uri="{C183D7F6-B498-43B3-948B-1728B52AA6E4}">
                  <adec:decorative xmlns:adec="http://schemas.microsoft.com/office/drawing/2017/decorative" val="1"/>
                </a:ext>
              </a:extLst>
            </p:cNvPr>
            <p:cNvSpPr/>
            <p:nvPr userDrawn="1"/>
          </p:nvSpPr>
          <p:spPr>
            <a:xfrm rot="2700000">
              <a:off x="1957635" y="-2371122"/>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86D72990-E433-494B-84CC-DE26B66031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3" name="Copyright" descr="Confidential copyright VMware, Inc. 2021">
            <a:extLst>
              <a:ext uri="{FF2B5EF4-FFF2-40B4-BE49-F238E27FC236}">
                <a16:creationId xmlns:a16="http://schemas.microsoft.com/office/drawing/2014/main" id="{FF443D59-7449-354D-8E4D-55110190FA69}"/>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285409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4666" y="1582578"/>
            <a:ext cx="4997704" cy="1234440"/>
          </a:xfrm>
        </p:spPr>
        <p:txBody>
          <a:bodyPr wrap="square" anchor="b"/>
          <a:lstStyle>
            <a:lvl1pPr algn="l">
              <a:defRPr sz="4000" b="0" cap="none" baseline="0"/>
            </a:lvl1pPr>
          </a:lstStyle>
          <a:p>
            <a:r>
              <a:rPr lang="en-US"/>
              <a:t>Title Slide - Plum &amp;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4665" y="2871217"/>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8" name="Click to edit Speaker">
            <a:extLst>
              <a:ext uri="{FF2B5EF4-FFF2-40B4-BE49-F238E27FC236}">
                <a16:creationId xmlns:a16="http://schemas.microsoft.com/office/drawing/2014/main" id="{422E6688-ED21-6040-B93E-C798CE081DF6}"/>
              </a:ext>
            </a:extLst>
          </p:cNvPr>
          <p:cNvSpPr>
            <a:spLocks noGrp="1"/>
          </p:cNvSpPr>
          <p:nvPr>
            <p:ph type="body" sz="quarter" idx="11" hasCustomPrompt="1"/>
          </p:nvPr>
        </p:nvSpPr>
        <p:spPr>
          <a:xfrm>
            <a:off x="6594665" y="4737426"/>
            <a:ext cx="3658553" cy="355601"/>
          </a:xfrm>
        </p:spPr>
        <p:txBody>
          <a:bodyPr anchor="b"/>
          <a:lstStyle>
            <a:lvl1pPr algn="l">
              <a:buNone/>
              <a:defRPr sz="1600">
                <a:solidFill>
                  <a:schemeClr val="tx2"/>
                </a:solidFill>
              </a:defRPr>
            </a:lvl1pPr>
          </a:lstStyle>
          <a:p>
            <a:pPr lvl="0"/>
            <a:r>
              <a:rPr lang="en-US"/>
              <a:t>Speaker Name (Insert pronouns)</a:t>
            </a:r>
          </a:p>
        </p:txBody>
      </p:sp>
      <p:sp>
        <p:nvSpPr>
          <p:cNvPr id="19" name="Click to edit role">
            <a:extLst>
              <a:ext uri="{FF2B5EF4-FFF2-40B4-BE49-F238E27FC236}">
                <a16:creationId xmlns:a16="http://schemas.microsoft.com/office/drawing/2014/main" id="{26FF1E5E-85BE-534A-B96B-102D025CEC2E}"/>
              </a:ext>
            </a:extLst>
          </p:cNvPr>
          <p:cNvSpPr>
            <a:spLocks noGrp="1"/>
          </p:cNvSpPr>
          <p:nvPr>
            <p:ph type="body" sz="quarter" idx="12" hasCustomPrompt="1"/>
          </p:nvPr>
        </p:nvSpPr>
        <p:spPr>
          <a:xfrm>
            <a:off x="6594665" y="5115300"/>
            <a:ext cx="3658553" cy="355601"/>
          </a:xfrm>
        </p:spPr>
        <p:txBody>
          <a:bodyPr/>
          <a:lstStyle>
            <a:lvl1pPr algn="l">
              <a:buNone/>
              <a:defRPr sz="1600">
                <a:solidFill>
                  <a:schemeClr val="tx2"/>
                </a:solidFill>
              </a:defRPr>
            </a:lvl1pPr>
          </a:lstStyle>
          <a:p>
            <a:pPr lvl="0"/>
            <a:r>
              <a:rPr lang="en-US"/>
              <a:t>Role / Division at VMware</a:t>
            </a:r>
          </a:p>
        </p:txBody>
      </p:sp>
      <p:sp>
        <p:nvSpPr>
          <p:cNvPr id="20" name="Click to edit date">
            <a:extLst>
              <a:ext uri="{FF2B5EF4-FFF2-40B4-BE49-F238E27FC236}">
                <a16:creationId xmlns:a16="http://schemas.microsoft.com/office/drawing/2014/main" id="{98495426-999E-EC41-A2C8-6FC5FEB29749}"/>
              </a:ext>
            </a:extLst>
          </p:cNvPr>
          <p:cNvSpPr>
            <a:spLocks noGrp="1"/>
          </p:cNvSpPr>
          <p:nvPr>
            <p:ph type="body" sz="quarter" idx="14" hasCustomPrompt="1"/>
          </p:nvPr>
        </p:nvSpPr>
        <p:spPr>
          <a:xfrm>
            <a:off x="6594665" y="5485987"/>
            <a:ext cx="3658553" cy="355601"/>
          </a:xfrm>
        </p:spPr>
        <p:txBody>
          <a:bodyPr/>
          <a:lstStyle>
            <a:lvl1pPr algn="l">
              <a:buNone/>
              <a:defRPr sz="1400">
                <a:solidFill>
                  <a:schemeClr val="tx2"/>
                </a:solidFill>
              </a:defRPr>
            </a:lvl1pPr>
          </a:lstStyle>
          <a:p>
            <a:pPr lvl="0"/>
            <a:r>
              <a:rPr lang="en-US"/>
              <a:t>Date</a:t>
            </a:r>
          </a:p>
        </p:txBody>
      </p:sp>
      <p:grpSp>
        <p:nvGrpSpPr>
          <p:cNvPr id="21" name="parallelograms">
            <a:extLst>
              <a:ext uri="{FF2B5EF4-FFF2-40B4-BE49-F238E27FC236}">
                <a16:creationId xmlns:a16="http://schemas.microsoft.com/office/drawing/2014/main" id="{7B114B52-28F8-AA44-846E-FA0C89BD3F33}"/>
              </a:ext>
              <a:ext uri="{C183D7F6-B498-43B3-948B-1728B52AA6E4}">
                <adec:decorative xmlns:adec="http://schemas.microsoft.com/office/drawing/2017/decorative" val="1"/>
              </a:ext>
            </a:extLst>
          </p:cNvPr>
          <p:cNvGrpSpPr/>
          <p:nvPr userDrawn="1"/>
        </p:nvGrpSpPr>
        <p:grpSpPr>
          <a:xfrm>
            <a:off x="-1508488" y="1104550"/>
            <a:ext cx="9626036" cy="5474730"/>
            <a:chOff x="-1508096" y="1104550"/>
            <a:chExt cx="9623529" cy="5474730"/>
          </a:xfrm>
        </p:grpSpPr>
        <p:sp>
          <p:nvSpPr>
            <p:cNvPr id="22" name="Freeform 21" title="gradient decorative shape">
              <a:extLst>
                <a:ext uri="{FF2B5EF4-FFF2-40B4-BE49-F238E27FC236}">
                  <a16:creationId xmlns:a16="http://schemas.microsoft.com/office/drawing/2014/main" id="{AB5F04B2-4F7A-EC45-A042-AC284F14E2DC}"/>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194B1BEA-09EE-FD44-8970-078C8F4C1BA5}"/>
                </a:ext>
              </a:extLst>
            </p:cNvPr>
            <p:cNvSpPr/>
            <p:nvPr userDrawn="1"/>
          </p:nvSpPr>
          <p:spPr>
            <a:xfrm rot="2700000">
              <a:off x="1967574" y="-2371120"/>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9835B5FA-E5F3-B244-A2B0-993251C8A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5" name="Copyright" descr="Confidential copyright VMware, Inc. 2021">
            <a:extLst>
              <a:ext uri="{FF2B5EF4-FFF2-40B4-BE49-F238E27FC236}">
                <a16:creationId xmlns:a16="http://schemas.microsoft.com/office/drawing/2014/main" id="{81DA5737-1069-0E4F-B6AF-F743D3E30FAF}"/>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95804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94666" y="1582578"/>
            <a:ext cx="4997704" cy="1234440"/>
          </a:xfrm>
        </p:spPr>
        <p:txBody>
          <a:bodyPr wrap="square" anchor="b"/>
          <a:lstStyle>
            <a:lvl1pPr algn="l">
              <a:defRPr sz="4000" b="0" cap="none" baseline="0"/>
            </a:lvl1pPr>
          </a:lstStyle>
          <a:p>
            <a:r>
              <a:rPr lang="en-US"/>
              <a:t>Title Slide - Aqua &amp;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4665" y="2871217"/>
            <a:ext cx="5117785"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subtitle placeholder</a:t>
            </a:r>
          </a:p>
        </p:txBody>
      </p:sp>
      <p:sp>
        <p:nvSpPr>
          <p:cNvPr id="12" name="Click to edit Speaker">
            <a:extLst>
              <a:ext uri="{FF2B5EF4-FFF2-40B4-BE49-F238E27FC236}">
                <a16:creationId xmlns:a16="http://schemas.microsoft.com/office/drawing/2014/main" id="{D3D75FF1-BED2-2048-9254-0F55805C27B6}"/>
              </a:ext>
            </a:extLst>
          </p:cNvPr>
          <p:cNvSpPr>
            <a:spLocks noGrp="1"/>
          </p:cNvSpPr>
          <p:nvPr>
            <p:ph type="body" sz="quarter" idx="11" hasCustomPrompt="1"/>
          </p:nvPr>
        </p:nvSpPr>
        <p:spPr>
          <a:xfrm>
            <a:off x="6594665" y="4737426"/>
            <a:ext cx="3658553" cy="355601"/>
          </a:xfrm>
        </p:spPr>
        <p:txBody>
          <a:bodyPr anchor="b"/>
          <a:lstStyle>
            <a:lvl1pPr algn="l">
              <a:buNone/>
              <a:defRPr sz="1600">
                <a:solidFill>
                  <a:schemeClr val="tx2"/>
                </a:solidFill>
              </a:defRPr>
            </a:lvl1pPr>
          </a:lstStyle>
          <a:p>
            <a:pPr lvl="0"/>
            <a:r>
              <a:rPr lang="en-US"/>
              <a:t>Speaker Name (Insert pronouns)</a:t>
            </a:r>
          </a:p>
        </p:txBody>
      </p:sp>
      <p:sp>
        <p:nvSpPr>
          <p:cNvPr id="13" name="Click to edit role">
            <a:extLst>
              <a:ext uri="{FF2B5EF4-FFF2-40B4-BE49-F238E27FC236}">
                <a16:creationId xmlns:a16="http://schemas.microsoft.com/office/drawing/2014/main" id="{D4E479F8-8919-3544-B8A2-1834DC429CE5}"/>
              </a:ext>
            </a:extLst>
          </p:cNvPr>
          <p:cNvSpPr>
            <a:spLocks noGrp="1"/>
          </p:cNvSpPr>
          <p:nvPr>
            <p:ph type="body" sz="quarter" idx="12" hasCustomPrompt="1"/>
          </p:nvPr>
        </p:nvSpPr>
        <p:spPr>
          <a:xfrm>
            <a:off x="6594665" y="5115300"/>
            <a:ext cx="3658553" cy="355601"/>
          </a:xfrm>
        </p:spPr>
        <p:txBody>
          <a:bodyPr/>
          <a:lstStyle>
            <a:lvl1pPr algn="l">
              <a:buNone/>
              <a:defRPr sz="1600">
                <a:solidFill>
                  <a:schemeClr val="tx2"/>
                </a:solidFill>
              </a:defRPr>
            </a:lvl1pPr>
          </a:lstStyle>
          <a:p>
            <a:pPr lvl="0"/>
            <a:r>
              <a:rPr lang="en-US"/>
              <a:t>Role / Division at VMware</a:t>
            </a:r>
          </a:p>
        </p:txBody>
      </p:sp>
      <p:sp>
        <p:nvSpPr>
          <p:cNvPr id="17" name="Click to edit date">
            <a:extLst>
              <a:ext uri="{FF2B5EF4-FFF2-40B4-BE49-F238E27FC236}">
                <a16:creationId xmlns:a16="http://schemas.microsoft.com/office/drawing/2014/main" id="{655B83DE-42B8-A945-979A-B7D38D4B7841}"/>
              </a:ext>
            </a:extLst>
          </p:cNvPr>
          <p:cNvSpPr>
            <a:spLocks noGrp="1"/>
          </p:cNvSpPr>
          <p:nvPr>
            <p:ph type="body" sz="quarter" idx="14" hasCustomPrompt="1"/>
          </p:nvPr>
        </p:nvSpPr>
        <p:spPr>
          <a:xfrm>
            <a:off x="6594665" y="5485987"/>
            <a:ext cx="3658553" cy="355601"/>
          </a:xfrm>
        </p:spPr>
        <p:txBody>
          <a:bodyPr/>
          <a:lstStyle>
            <a:lvl1pPr algn="l">
              <a:buNone/>
              <a:defRPr sz="1400">
                <a:solidFill>
                  <a:schemeClr val="tx2"/>
                </a:solidFill>
              </a:defRPr>
            </a:lvl1pPr>
          </a:lstStyle>
          <a:p>
            <a:pPr lvl="0"/>
            <a:r>
              <a:rPr lang="en-US"/>
              <a:t>Date</a:t>
            </a:r>
          </a:p>
        </p:txBody>
      </p:sp>
      <p:grpSp>
        <p:nvGrpSpPr>
          <p:cNvPr id="21" name="parallelogram graphics">
            <a:extLst>
              <a:ext uri="{FF2B5EF4-FFF2-40B4-BE49-F238E27FC236}">
                <a16:creationId xmlns:a16="http://schemas.microsoft.com/office/drawing/2014/main" id="{BD126AFE-F01B-6449-AEAE-B39D34B275D8}"/>
              </a:ext>
              <a:ext uri="{C183D7F6-B498-43B3-948B-1728B52AA6E4}">
                <adec:decorative xmlns:adec="http://schemas.microsoft.com/office/drawing/2017/decorative" val="1"/>
              </a:ext>
            </a:extLst>
          </p:cNvPr>
          <p:cNvGrpSpPr/>
          <p:nvPr userDrawn="1"/>
        </p:nvGrpSpPr>
        <p:grpSpPr>
          <a:xfrm>
            <a:off x="-1528373" y="1125016"/>
            <a:ext cx="9626036" cy="5454264"/>
            <a:chOff x="-1527975" y="1125016"/>
            <a:chExt cx="9623529" cy="5454264"/>
          </a:xfrm>
        </p:grpSpPr>
        <p:sp>
          <p:nvSpPr>
            <p:cNvPr id="22" name="Freeform 21" title="gradient decorative shape">
              <a:extLst>
                <a:ext uri="{FF2B5EF4-FFF2-40B4-BE49-F238E27FC236}">
                  <a16:creationId xmlns:a16="http://schemas.microsoft.com/office/drawing/2014/main" id="{27760C61-4817-594E-83A0-EDCFD0E3EBB0}"/>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1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3" name="Freeform 22" title="gradient decorative shape">
              <a:extLst>
                <a:ext uri="{FF2B5EF4-FFF2-40B4-BE49-F238E27FC236}">
                  <a16:creationId xmlns:a16="http://schemas.microsoft.com/office/drawing/2014/main" id="{C76C0D0C-03C6-9148-917E-2D0084D2412F}"/>
                </a:ext>
              </a:extLst>
            </p:cNvPr>
            <p:cNvSpPr/>
            <p:nvPr userDrawn="1"/>
          </p:nvSpPr>
          <p:spPr>
            <a:xfrm rot="2700000">
              <a:off x="1947695" y="-2350654"/>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pic>
        <p:nvPicPr>
          <p:cNvPr id="14" name="VMware logo">
            <a:extLst>
              <a:ext uri="{FF2B5EF4-FFF2-40B4-BE49-F238E27FC236}">
                <a16:creationId xmlns:a16="http://schemas.microsoft.com/office/drawing/2014/main" id="{EAB30B63-C12D-424F-AD40-7B6C3E0C6B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5" name="Copyright" descr="Confidential copyright VMware, Inc. 2021">
            <a:extLst>
              <a:ext uri="{FF2B5EF4-FFF2-40B4-BE49-F238E27FC236}">
                <a16:creationId xmlns:a16="http://schemas.microsoft.com/office/drawing/2014/main" id="{5766A47F-7ED9-BD4D-AE73-0DF9F969AC25}"/>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9959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1595"/>
            <a:ext cx="1934368" cy="534891"/>
          </a:xfrm>
          <a:prstGeom prst="rect">
            <a:avLst/>
          </a:prstGeom>
          <a:noFill/>
        </p:spPr>
        <p:txBody>
          <a:bodyPr wrap="square" lIns="0" tIns="0" rIns="0" bIns="0" rtlCol="0">
            <a:noAutofit/>
          </a:bodyPr>
          <a:lstStyle/>
          <a:p>
            <a:pPr>
              <a:lnSpc>
                <a:spcPct val="90000"/>
              </a:lnSpc>
            </a:pPr>
            <a:r>
              <a:rPr lang="en-US" sz="3200">
                <a:solidFill>
                  <a:schemeClr val="tx2"/>
                </a:solidFill>
                <a:latin typeface="+mj-lt"/>
              </a:rPr>
              <a:t>Agenda</a:t>
            </a: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767" y="1359908"/>
            <a:ext cx="7317105" cy="4322783"/>
          </a:xfrm>
        </p:spPr>
        <p:txBody>
          <a:bodyPr anchor="t"/>
          <a:lstStyle>
            <a:lvl1pPr marL="0" indent="0">
              <a:spcBef>
                <a:spcPts val="1800"/>
              </a:spcBef>
              <a:buClr>
                <a:schemeClr val="accent4"/>
              </a:buClr>
              <a:buFont typeface="Arial" panose="020B0604020202020204" pitchFamily="34" charset="0"/>
              <a:buChar char="​"/>
              <a:defRPr>
                <a:solidFill>
                  <a:schemeClr val="accent2"/>
                </a:solidFill>
              </a:defRPr>
            </a:lvl1pPr>
            <a:lvl2pPr marL="0" indent="0">
              <a:spcBef>
                <a:spcPts val="600"/>
              </a:spcBef>
              <a:buFont typeface="Arial" panose="020B0604020202020204" pitchFamily="34" charset="0"/>
              <a:buChar char="​"/>
              <a:defRPr/>
            </a:lvl2pPr>
            <a:lvl3pPr marL="342900" indent="0">
              <a:buFont typeface="Arial" panose="020B0604020202020204" pitchFamily="34" charset="0"/>
              <a:buNone/>
              <a:defRPr sz="1800"/>
            </a:lvl3pPr>
            <a:lvl4pPr marL="342900" indent="0">
              <a:buFont typeface="Arial" panose="020B0604020202020204" pitchFamily="34" charset="0"/>
              <a:buChar char="​"/>
              <a:tabLst/>
              <a:defRPr sz="1800">
                <a:solidFill>
                  <a:schemeClr val="tx2"/>
                </a:solidFill>
              </a:defRPr>
            </a:lvl4pPr>
            <a:lvl5pPr marL="342900" indent="0">
              <a:buFont typeface="Arial" panose="020B0604020202020204" pitchFamily="34" charset="0"/>
              <a:buChar char="​"/>
              <a:tabLst/>
              <a:defRPr sz="1800">
                <a:solidFill>
                  <a:schemeClr val="tx2"/>
                </a:solidFill>
              </a:defRPr>
            </a:lvl5pPr>
            <a:lvl6pPr marL="342900" indent="0">
              <a:buFont typeface="Arial" panose="020B0604020202020204" pitchFamily="34" charset="0"/>
              <a:buChar char="​"/>
              <a:defRPr sz="1800">
                <a:solidFill>
                  <a:schemeClr val="tx2"/>
                </a:solidFill>
              </a:defRPr>
            </a:lvl6pPr>
            <a:lvl7pPr marL="342900" indent="0">
              <a:buFont typeface="Arial" panose="020B0604020202020204" pitchFamily="34" charset="0"/>
              <a:buChar char="​"/>
              <a:defRPr sz="1800">
                <a:solidFill>
                  <a:schemeClr val="tx2"/>
                </a:solidFill>
              </a:defRPr>
            </a:lvl7pPr>
            <a:lvl8pPr marL="342900" indent="0">
              <a:buFont typeface="Arial" panose="020B0604020202020204" pitchFamily="34" charset="0"/>
              <a:buChar char="​"/>
              <a:defRPr sz="1800">
                <a:solidFill>
                  <a:schemeClr val="tx2"/>
                </a:solidFill>
              </a:defRPr>
            </a:lvl8pPr>
            <a:lvl9pPr marL="342900" indent="0">
              <a:buFont typeface="Arial" panose="020B0604020202020204" pitchFamily="34" charset="0"/>
              <a:buChar char="​"/>
              <a:defRPr sz="1800">
                <a:solidFill>
                  <a:schemeClr val="tx2"/>
                </a:solidFill>
              </a:defRPr>
            </a:lvl9pPr>
          </a:lstStyle>
          <a:p>
            <a:pPr lvl="0"/>
            <a:r>
              <a:rPr lang="en-US"/>
              <a:t>Edit text</a:t>
            </a:r>
          </a:p>
        </p:txBody>
      </p:sp>
      <p:sp>
        <p:nvSpPr>
          <p:cNvPr id="5" name="page number">
            <a:extLst>
              <a:ext uri="{FF2B5EF4-FFF2-40B4-BE49-F238E27FC236}">
                <a16:creationId xmlns:a16="http://schemas.microsoft.com/office/drawing/2014/main" id="{A984E549-749C-504F-9EF7-EE1D1B6F22C0}"/>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bg>
      <p:bgPr>
        <a:solidFill>
          <a:schemeClr val="lt1"/>
        </a:solidFill>
        <a:effectLst/>
      </p:bgPr>
    </p:bg>
    <p:spTree>
      <p:nvGrpSpPr>
        <p:cNvPr id="1" name="Shape 13"/>
        <p:cNvGrpSpPr/>
        <p:nvPr/>
      </p:nvGrpSpPr>
      <p:grpSpPr>
        <a:xfrm>
          <a:off x="0" y="0"/>
          <a:ext cx="0" cy="0"/>
          <a:chOff x="0" y="0"/>
          <a:chExt cx="0" cy="0"/>
        </a:xfrm>
      </p:grpSpPr>
      <p:pic>
        <p:nvPicPr>
          <p:cNvPr id="14" name="Google Shape;14;p7" descr="A picture containing background pattern&#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Header – Leaf">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938794"/>
            <a:ext cx="6429300" cy="1229360"/>
          </a:xfrm>
        </p:spPr>
        <p:txBody>
          <a:bodyPr wrap="square" anchor="b"/>
          <a:lstStyle>
            <a:lvl1pPr algn="l">
              <a:defRPr sz="3600" b="0" cap="none" baseline="0">
                <a:solidFill>
                  <a:schemeClr val="tx2"/>
                </a:solidFill>
              </a:defRPr>
            </a:lvl1pPr>
          </a:lstStyle>
          <a:p>
            <a:r>
              <a:rPr lang="en-US"/>
              <a:t>Section Header – 1</a:t>
            </a:r>
            <a:br>
              <a:rPr lang="en-US"/>
            </a:br>
            <a:r>
              <a:rPr lang="en-US"/>
              <a:t>Leaf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270788"/>
            <a:ext cx="6410071"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29" name="parallelogram graphics">
            <a:extLst>
              <a:ext uri="{FF2B5EF4-FFF2-40B4-BE49-F238E27FC236}">
                <a16:creationId xmlns:a16="http://schemas.microsoft.com/office/drawing/2014/main" id="{462586B9-073C-854F-8072-B4792A478736}"/>
              </a:ext>
              <a:ext uri="{C183D7F6-B498-43B3-948B-1728B52AA6E4}">
                <adec:decorative xmlns:adec="http://schemas.microsoft.com/office/drawing/2017/decorative" val="1"/>
              </a:ext>
            </a:extLst>
          </p:cNvPr>
          <p:cNvGrpSpPr/>
          <p:nvPr userDrawn="1"/>
        </p:nvGrpSpPr>
        <p:grpSpPr>
          <a:xfrm>
            <a:off x="5181954" y="3294916"/>
            <a:ext cx="9159469" cy="2284913"/>
            <a:chOff x="5180604" y="3294915"/>
            <a:chExt cx="9157084" cy="2284913"/>
          </a:xfrm>
        </p:grpSpPr>
        <p:sp>
          <p:nvSpPr>
            <p:cNvPr id="30" name="Freeform 29">
              <a:extLst>
                <a:ext uri="{FF2B5EF4-FFF2-40B4-BE49-F238E27FC236}">
                  <a16:creationId xmlns:a16="http://schemas.microsoft.com/office/drawing/2014/main" id="{D9D5298F-9B35-294B-98DC-6153A5633416}"/>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1" name="Freeform: Shape 50">
              <a:extLst>
                <a:ext uri="{FF2B5EF4-FFF2-40B4-BE49-F238E27FC236}">
                  <a16:creationId xmlns:a16="http://schemas.microsoft.com/office/drawing/2014/main" id="{20B7C7A8-8511-CA44-BDD4-F60CE2F0CE3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0" name="VMware logo">
            <a:extLst>
              <a:ext uri="{FF2B5EF4-FFF2-40B4-BE49-F238E27FC236}">
                <a16:creationId xmlns:a16="http://schemas.microsoft.com/office/drawing/2014/main" id="{AAC2E0F0-66F1-D14A-AF77-8CE3B3DDDB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1" name="Copyright" descr="Confidential copyright VMware, Inc. 2021">
            <a:extLst>
              <a:ext uri="{FF2B5EF4-FFF2-40B4-BE49-F238E27FC236}">
                <a16:creationId xmlns:a16="http://schemas.microsoft.com/office/drawing/2014/main" id="{6F67F5FF-58F6-6341-A912-4C3571F99618}"/>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2" name="page number">
            <a:extLst>
              <a:ext uri="{FF2B5EF4-FFF2-40B4-BE49-F238E27FC236}">
                <a16:creationId xmlns:a16="http://schemas.microsoft.com/office/drawing/2014/main" id="{8D78D1C6-F89E-8444-812F-6BFD6DB43AEB}"/>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2928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938794"/>
            <a:ext cx="6548893" cy="1229360"/>
          </a:xfrm>
        </p:spPr>
        <p:txBody>
          <a:bodyPr wrap="square" anchor="b"/>
          <a:lstStyle>
            <a:lvl1pPr algn="l">
              <a:defRPr sz="3600" b="0" cap="none" baseline="0">
                <a:solidFill>
                  <a:schemeClr val="tx2"/>
                </a:solidFill>
              </a:defRPr>
            </a:lvl1pPr>
          </a:lstStyle>
          <a:p>
            <a:r>
              <a:rPr lang="en-US"/>
              <a:t>Section Header – 2</a:t>
            </a:r>
            <a:br>
              <a:rPr lang="en-US"/>
            </a:br>
            <a:r>
              <a:rPr lang="en-US"/>
              <a:t>Plum and Indigo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267712"/>
            <a:ext cx="6410071"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8C93FD04-FB23-D449-ACDF-845A074442B3}"/>
              </a:ext>
              <a:ext uri="{C183D7F6-B498-43B3-948B-1728B52AA6E4}">
                <adec:decorative xmlns:adec="http://schemas.microsoft.com/office/drawing/2017/decorative" val="1"/>
              </a:ext>
            </a:extLst>
          </p:cNvPr>
          <p:cNvGrpSpPr/>
          <p:nvPr userDrawn="1"/>
        </p:nvGrpSpPr>
        <p:grpSpPr>
          <a:xfrm>
            <a:off x="5181954" y="3294916"/>
            <a:ext cx="9159469" cy="2284913"/>
            <a:chOff x="5180604" y="3294915"/>
            <a:chExt cx="9157084" cy="2284913"/>
          </a:xfrm>
        </p:grpSpPr>
        <p:sp>
          <p:nvSpPr>
            <p:cNvPr id="20" name="Freeform 19">
              <a:extLst>
                <a:ext uri="{FF2B5EF4-FFF2-40B4-BE49-F238E27FC236}">
                  <a16:creationId xmlns:a16="http://schemas.microsoft.com/office/drawing/2014/main" id="{DF847065-3C38-CF4B-A3C2-05751F17AF65}"/>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15000">
                  <a:srgbClr val="7F35AB"/>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3149FC03-26C3-8A41-BF05-17AEAE19E1DB}"/>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3" name="VMware logo">
            <a:extLst>
              <a:ext uri="{FF2B5EF4-FFF2-40B4-BE49-F238E27FC236}">
                <a16:creationId xmlns:a16="http://schemas.microsoft.com/office/drawing/2014/main" id="{9C8D007C-67A2-A345-B266-FE749AA047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4" name="Copyright" descr="Confidential copyright VMware, Inc. 2021">
            <a:extLst>
              <a:ext uri="{FF2B5EF4-FFF2-40B4-BE49-F238E27FC236}">
                <a16:creationId xmlns:a16="http://schemas.microsoft.com/office/drawing/2014/main" id="{FAF8F6FC-5279-0140-8644-1B96DEFEDBCF}"/>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92146408-830F-324A-9924-EBAD9D31777C}"/>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1442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1" y="938794"/>
            <a:ext cx="6588660" cy="1229360"/>
          </a:xfrm>
        </p:spPr>
        <p:txBody>
          <a:bodyPr wrap="square" anchor="b"/>
          <a:lstStyle>
            <a:lvl1pPr algn="l">
              <a:defRPr sz="3600" b="0" cap="none" baseline="0">
                <a:solidFill>
                  <a:schemeClr val="tx2"/>
                </a:solidFill>
              </a:defRPr>
            </a:lvl1pPr>
          </a:lstStyle>
          <a:p>
            <a:r>
              <a:rPr lang="en-US"/>
              <a:t>Section Header – 3</a:t>
            </a:r>
            <a:br>
              <a:rPr lang="en-US"/>
            </a:br>
            <a:r>
              <a:rPr lang="en-US"/>
              <a:t>Aqua and Ocean Color Theme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267712"/>
            <a:ext cx="6410071"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grpSp>
        <p:nvGrpSpPr>
          <p:cNvPr id="19" name="parallelogram graphics">
            <a:extLst>
              <a:ext uri="{FF2B5EF4-FFF2-40B4-BE49-F238E27FC236}">
                <a16:creationId xmlns:a16="http://schemas.microsoft.com/office/drawing/2014/main" id="{18E52278-242C-1343-99F9-551D46728D84}"/>
              </a:ext>
              <a:ext uri="{C183D7F6-B498-43B3-948B-1728B52AA6E4}">
                <adec:decorative xmlns:adec="http://schemas.microsoft.com/office/drawing/2017/decorative" val="1"/>
              </a:ext>
            </a:extLst>
          </p:cNvPr>
          <p:cNvGrpSpPr/>
          <p:nvPr userDrawn="1"/>
        </p:nvGrpSpPr>
        <p:grpSpPr>
          <a:xfrm>
            <a:off x="5181954" y="3294916"/>
            <a:ext cx="9159469" cy="2284913"/>
            <a:chOff x="5180604" y="3294915"/>
            <a:chExt cx="9157084" cy="2284913"/>
          </a:xfrm>
        </p:grpSpPr>
        <p:sp>
          <p:nvSpPr>
            <p:cNvPr id="20" name="Freeform 19">
              <a:extLst>
                <a:ext uri="{FF2B5EF4-FFF2-40B4-BE49-F238E27FC236}">
                  <a16:creationId xmlns:a16="http://schemas.microsoft.com/office/drawing/2014/main" id="{0563C5EC-3DC5-4141-8E70-4820C5094BAE}"/>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50">
              <a:extLst>
                <a:ext uri="{FF2B5EF4-FFF2-40B4-BE49-F238E27FC236}">
                  <a16:creationId xmlns:a16="http://schemas.microsoft.com/office/drawing/2014/main" id="{D6FDDA70-495A-6D48-9460-F450776CCFEE}"/>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tx2"/>
                </a:gs>
                <a:gs pos="74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2" name="VMware logo">
            <a:extLst>
              <a:ext uri="{FF2B5EF4-FFF2-40B4-BE49-F238E27FC236}">
                <a16:creationId xmlns:a16="http://schemas.microsoft.com/office/drawing/2014/main" id="{30C8AB57-0D1A-CC43-BF52-F9283D6C4E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4" name="Copyright" descr="Confidential copyright VMware, Inc. 2021">
            <a:extLst>
              <a:ext uri="{FF2B5EF4-FFF2-40B4-BE49-F238E27FC236}">
                <a16:creationId xmlns:a16="http://schemas.microsoft.com/office/drawing/2014/main" id="{9D02B899-46A0-C64F-A43F-F6A833B82557}"/>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1044A09F-6E1F-CC45-8136-F5EAC1B58ABF}"/>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15441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4">
    <p:bg>
      <p:bgPr>
        <a:solidFill>
          <a:schemeClr val="bg1"/>
        </a:solidFill>
        <a:effectLst/>
      </p:bgPr>
    </p:bg>
    <p:spTree>
      <p:nvGrpSpPr>
        <p:cNvPr id="1" name=""/>
        <p:cNvGrpSpPr/>
        <p:nvPr/>
      </p:nvGrpSpPr>
      <p:grpSpPr>
        <a:xfrm>
          <a:off x="0" y="0"/>
          <a:ext cx="0" cy="0"/>
          <a:chOff x="0" y="0"/>
          <a:chExt cx="0" cy="0"/>
        </a:xfrm>
      </p:grpSpPr>
      <p:pic>
        <p:nvPicPr>
          <p:cNvPr id="48" name="Picture 47" descr="photo placeholder">
            <a:extLst>
              <a:ext uri="{FF2B5EF4-FFF2-40B4-BE49-F238E27FC236}">
                <a16:creationId xmlns:a16="http://schemas.microsoft.com/office/drawing/2014/main" id="{B2171FE0-9E63-BD48-AB7A-EEC3C70334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5569"/>
          <a:stretch/>
        </p:blipFill>
        <p:spPr>
          <a:xfrm flipH="1">
            <a:off x="5336977" y="10836"/>
            <a:ext cx="7311398" cy="7254937"/>
          </a:xfrm>
          <a:custGeom>
            <a:avLst/>
            <a:gdLst>
              <a:gd name="connsiteX0" fmla="*/ 7309494 w 7309494"/>
              <a:gd name="connsiteY0" fmla="*/ 0 h 7254937"/>
              <a:gd name="connsiteX1" fmla="*/ 0 w 7309494"/>
              <a:gd name="connsiteY1" fmla="*/ 0 h 7254937"/>
              <a:gd name="connsiteX2" fmla="*/ 0 w 7309494"/>
              <a:gd name="connsiteY2" fmla="*/ 7254937 h 7254937"/>
              <a:gd name="connsiteX3" fmla="*/ 7309494 w 7309494"/>
              <a:gd name="connsiteY3" fmla="*/ 7254937 h 7254937"/>
            </a:gdLst>
            <a:ahLst/>
            <a:cxnLst>
              <a:cxn ang="0">
                <a:pos x="connsiteX0" y="connsiteY0"/>
              </a:cxn>
              <a:cxn ang="0">
                <a:pos x="connsiteX1" y="connsiteY1"/>
              </a:cxn>
              <a:cxn ang="0">
                <a:pos x="connsiteX2" y="connsiteY2"/>
              </a:cxn>
              <a:cxn ang="0">
                <a:pos x="connsiteX3" y="connsiteY3"/>
              </a:cxn>
            </a:cxnLst>
            <a:rect l="l" t="t" r="r" b="b"/>
            <a:pathLst>
              <a:path w="7309494" h="7254937">
                <a:moveTo>
                  <a:pt x="7309494" y="0"/>
                </a:moveTo>
                <a:lnTo>
                  <a:pt x="0" y="0"/>
                </a:lnTo>
                <a:lnTo>
                  <a:pt x="0" y="7254937"/>
                </a:lnTo>
                <a:lnTo>
                  <a:pt x="7309494" y="7254937"/>
                </a:lnTo>
                <a:close/>
              </a:path>
            </a:pathLst>
          </a:custGeom>
        </p:spPr>
      </p:pic>
      <p:grpSp>
        <p:nvGrpSpPr>
          <p:cNvPr id="26" name="photo mask">
            <a:extLst>
              <a:ext uri="{FF2B5EF4-FFF2-40B4-BE49-F238E27FC236}">
                <a16:creationId xmlns:a16="http://schemas.microsoft.com/office/drawing/2014/main" id="{72EC2B2C-EF2A-8840-A5BA-247FFEBA7846}"/>
              </a:ext>
              <a:ext uri="{C183D7F6-B498-43B3-948B-1728B52AA6E4}">
                <adec:decorative xmlns:adec="http://schemas.microsoft.com/office/drawing/2017/decorative" val="1"/>
              </a:ext>
            </a:extLst>
          </p:cNvPr>
          <p:cNvGrpSpPr/>
          <p:nvPr userDrawn="1"/>
        </p:nvGrpSpPr>
        <p:grpSpPr>
          <a:xfrm>
            <a:off x="-1" y="-1252151"/>
            <a:ext cx="13595974" cy="9274716"/>
            <a:chOff x="-1" y="-1252151"/>
            <a:chExt cx="13592433" cy="9274716"/>
          </a:xfrm>
        </p:grpSpPr>
        <p:sp>
          <p:nvSpPr>
            <p:cNvPr id="27" name="Freeform: Shape 27">
              <a:extLst>
                <a:ext uri="{FF2B5EF4-FFF2-40B4-BE49-F238E27FC236}">
                  <a16:creationId xmlns:a16="http://schemas.microsoft.com/office/drawing/2014/main" id="{78803937-690E-1A43-812E-297149EB427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09C18BDA-DDAE-1044-8255-BC41EF9C0418}"/>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7185AA82-8C32-BB43-8565-BC4197A8C8C9}"/>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7323B7A4-0848-C943-9AEE-8E461FDEC4DF}"/>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8261D242-6401-6440-9E9F-3D2E48F5EE8A}"/>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262" y="938794"/>
            <a:ext cx="6429300" cy="1229360"/>
          </a:xfrm>
        </p:spPr>
        <p:txBody>
          <a:bodyPr wrap="square" anchor="b"/>
          <a:lstStyle>
            <a:lvl1pPr algn="l">
              <a:defRPr sz="3600" b="0" cap="none" baseline="0">
                <a:solidFill>
                  <a:schemeClr val="tx2"/>
                </a:solidFill>
              </a:defRPr>
            </a:lvl1pPr>
          </a:lstStyle>
          <a:p>
            <a:r>
              <a:rPr lang="en-US"/>
              <a:t>Section Header – 7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3123" y="2267712"/>
            <a:ext cx="6425583"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Baby turtles coming out of nest (conservation). Replace text with </a:t>
            </a:r>
            <a:br>
              <a:rPr lang="en-US"/>
            </a:br>
            <a:r>
              <a:rPr lang="en-US"/>
              <a:t>optional subhead or delete.</a:t>
            </a:r>
          </a:p>
        </p:txBody>
      </p:sp>
      <p:pic>
        <p:nvPicPr>
          <p:cNvPr id="14" name="VMware logo">
            <a:extLst>
              <a:ext uri="{FF2B5EF4-FFF2-40B4-BE49-F238E27FC236}">
                <a16:creationId xmlns:a16="http://schemas.microsoft.com/office/drawing/2014/main" id="{EC91F8A3-6150-9E4B-9A73-C35AC2C33C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94" y="6215185"/>
            <a:ext cx="1535950" cy="556262"/>
          </a:xfrm>
          <a:prstGeom prst="rect">
            <a:avLst/>
          </a:prstGeom>
        </p:spPr>
      </p:pic>
      <p:sp>
        <p:nvSpPr>
          <p:cNvPr id="15" name="Copyright" descr="Confidential copyright VMware, Inc. 2021">
            <a:extLst>
              <a:ext uri="{FF2B5EF4-FFF2-40B4-BE49-F238E27FC236}">
                <a16:creationId xmlns:a16="http://schemas.microsoft.com/office/drawing/2014/main" id="{885B13D2-00BD-344B-89B7-308E4ABD9216}"/>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21" name="page number">
            <a:extLst>
              <a:ext uri="{FF2B5EF4-FFF2-40B4-BE49-F238E27FC236}">
                <a16:creationId xmlns:a16="http://schemas.microsoft.com/office/drawing/2014/main" id="{F325B117-EACE-0449-98A4-ED4D0A300239}"/>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87913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Header – Photo 5">
    <p:bg>
      <p:bgPr>
        <a:solidFill>
          <a:schemeClr val="bg1"/>
        </a:solidFill>
        <a:effectLst/>
      </p:bgPr>
    </p:bg>
    <p:spTree>
      <p:nvGrpSpPr>
        <p:cNvPr id="1" name=""/>
        <p:cNvGrpSpPr/>
        <p:nvPr/>
      </p:nvGrpSpPr>
      <p:grpSpPr>
        <a:xfrm>
          <a:off x="0" y="0"/>
          <a:ext cx="0" cy="0"/>
          <a:chOff x="0" y="0"/>
          <a:chExt cx="0" cy="0"/>
        </a:xfrm>
      </p:grpSpPr>
      <p:pic>
        <p:nvPicPr>
          <p:cNvPr id="30" name="Picture 29" descr="photo placeholder">
            <a:extLst>
              <a:ext uri="{FF2B5EF4-FFF2-40B4-BE49-F238E27FC236}">
                <a16:creationId xmlns:a16="http://schemas.microsoft.com/office/drawing/2014/main" id="{B2495F45-C6A5-0C41-B702-B5210B639630}"/>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6803" y="2"/>
            <a:ext cx="8205197" cy="6857999"/>
          </a:xfrm>
          <a:prstGeom prst="rect">
            <a:avLst/>
          </a:prstGeom>
        </p:spPr>
      </p:pic>
      <p:grpSp>
        <p:nvGrpSpPr>
          <p:cNvPr id="26" name="photo mask">
            <a:extLst>
              <a:ext uri="{FF2B5EF4-FFF2-40B4-BE49-F238E27FC236}">
                <a16:creationId xmlns:a16="http://schemas.microsoft.com/office/drawing/2014/main" id="{678CD1BB-95E7-BD4C-89D2-8A69F87B4401}"/>
              </a:ext>
              <a:ext uri="{C183D7F6-B498-43B3-948B-1728B52AA6E4}">
                <adec:decorative xmlns:adec="http://schemas.microsoft.com/office/drawing/2017/decorative" val="1"/>
              </a:ext>
            </a:extLst>
          </p:cNvPr>
          <p:cNvGrpSpPr/>
          <p:nvPr userDrawn="1"/>
        </p:nvGrpSpPr>
        <p:grpSpPr>
          <a:xfrm>
            <a:off x="-1" y="-1252151"/>
            <a:ext cx="13595974" cy="9274716"/>
            <a:chOff x="-1" y="-1252151"/>
            <a:chExt cx="13592433" cy="9274716"/>
          </a:xfrm>
        </p:grpSpPr>
        <p:sp>
          <p:nvSpPr>
            <p:cNvPr id="27" name="Freeform: Shape 27">
              <a:extLst>
                <a:ext uri="{FF2B5EF4-FFF2-40B4-BE49-F238E27FC236}">
                  <a16:creationId xmlns:a16="http://schemas.microsoft.com/office/drawing/2014/main" id="{E4DABF87-CC72-1745-A205-760164993C2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3" name="Isosceles Triangle 1">
              <a:extLst>
                <a:ext uri="{FF2B5EF4-FFF2-40B4-BE49-F238E27FC236}">
                  <a16:creationId xmlns:a16="http://schemas.microsoft.com/office/drawing/2014/main" id="{AF38DEC8-2F28-2548-AC67-776B0DD4E6C5}"/>
                </a:ext>
                <a:ext uri="{C183D7F6-B498-43B3-948B-1728B52AA6E4}">
                  <adec:decorative xmlns:adec="http://schemas.microsoft.com/office/drawing/2017/decorative" val="1"/>
                </a:ext>
              </a:extLst>
            </p:cNvPr>
            <p:cNvSpPr/>
            <p:nvPr userDrawn="1"/>
          </p:nvSpPr>
          <p:spPr>
            <a:xfrm>
              <a:off x="8953727" y="3622877"/>
              <a:ext cx="3251263" cy="3253579"/>
            </a:xfrm>
            <a:prstGeom prst="triangle">
              <a:avLst>
                <a:gd name="adj" fmla="val 100000"/>
              </a:avLst>
            </a:prstGeom>
            <a:gradFill>
              <a:gsLst>
                <a:gs pos="22000">
                  <a:schemeClr val="bg1"/>
                </a:gs>
                <a:gs pos="100000">
                  <a:srgbClr val="0D66AC">
                    <a:lumMod val="86000"/>
                  </a:srgb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4" name="Freeform: Shape 27">
              <a:extLst>
                <a:ext uri="{FF2B5EF4-FFF2-40B4-BE49-F238E27FC236}">
                  <a16:creationId xmlns:a16="http://schemas.microsoft.com/office/drawing/2014/main" id="{CC5F4D9B-16B6-F74D-B840-450640610B9E}"/>
                </a:ext>
                <a:ext uri="{C183D7F6-B498-43B3-948B-1728B52AA6E4}">
                  <adec:decorative xmlns:adec="http://schemas.microsoft.com/office/drawing/2017/decorative" val="1"/>
                </a:ext>
              </a:extLst>
            </p:cNvPr>
            <p:cNvSpPr/>
            <p:nvPr userDrawn="1"/>
          </p:nvSpPr>
          <p:spPr>
            <a:xfrm rot="10800000">
              <a:off x="0" y="-1194487"/>
              <a:ext cx="13311645" cy="8409311"/>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gradFill>
              <a:gsLst>
                <a:gs pos="22000">
                  <a:schemeClr val="bg1"/>
                </a:gs>
                <a:gs pos="100000">
                  <a:srgbClr val="0D66AC">
                    <a:lumMod val="86000"/>
                  </a:srgbClr>
                </a:gs>
              </a:gsLst>
              <a:lin ang="18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5" name="Freeform: Shape 28">
              <a:extLst>
                <a:ext uri="{FF2B5EF4-FFF2-40B4-BE49-F238E27FC236}">
                  <a16:creationId xmlns:a16="http://schemas.microsoft.com/office/drawing/2014/main" id="{90911C17-F827-724A-8862-F39EDFA5E558}"/>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tx2">
                    <a:alpha val="0"/>
                  </a:schemeClr>
                </a:gs>
                <a:gs pos="78000">
                  <a:schemeClr val="tx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46" name="masks">
              <a:extLst>
                <a:ext uri="{FF2B5EF4-FFF2-40B4-BE49-F238E27FC236}">
                  <a16:creationId xmlns:a16="http://schemas.microsoft.com/office/drawing/2014/main" id="{DE75573E-C13A-1249-B2B0-BBECC7BFB177}"/>
                </a:ext>
                <a:ext uri="{C183D7F6-B498-43B3-948B-1728B52AA6E4}">
                  <adec:decorative xmlns:adec="http://schemas.microsoft.com/office/drawing/2017/decorative" val="1"/>
                </a:ext>
              </a:extLst>
            </p:cNvPr>
            <p:cNvSpPr/>
            <p:nvPr userDrawn="1"/>
          </p:nvSpPr>
          <p:spPr>
            <a:xfrm>
              <a:off x="0" y="-1252151"/>
              <a:ext cx="13592432" cy="9274716"/>
            </a:xfrm>
            <a:custGeom>
              <a:avLst/>
              <a:gdLst>
                <a:gd name="connsiteX0" fmla="*/ 0 w 13592432"/>
                <a:gd name="connsiteY0" fmla="*/ 0 h 9274716"/>
                <a:gd name="connsiteX1" fmla="*/ 13592432 w 13592432"/>
                <a:gd name="connsiteY1" fmla="*/ 0 h 9274716"/>
                <a:gd name="connsiteX2" fmla="*/ 13592432 w 13592432"/>
                <a:gd name="connsiteY2" fmla="*/ 1260774 h 9274716"/>
                <a:gd name="connsiteX3" fmla="*/ 13073277 w 13592432"/>
                <a:gd name="connsiteY3" fmla="*/ 1260774 h 9274716"/>
                <a:gd name="connsiteX4" fmla="*/ 13073277 w 13592432"/>
                <a:gd name="connsiteY4" fmla="*/ 9274716 h 9274716"/>
                <a:gd name="connsiteX5" fmla="*/ 12188824 w 13592432"/>
                <a:gd name="connsiteY5" fmla="*/ 9274716 h 9274716"/>
                <a:gd name="connsiteX6" fmla="*/ 12188824 w 13592432"/>
                <a:gd name="connsiteY6" fmla="*/ 9266091 h 9274716"/>
                <a:gd name="connsiteX7" fmla="*/ 0 w 13592432"/>
                <a:gd name="connsiteY7" fmla="*/ 9266091 h 9274716"/>
                <a:gd name="connsiteX8" fmla="*/ 0 w 13592432"/>
                <a:gd name="connsiteY8" fmla="*/ 8110151 h 9274716"/>
                <a:gd name="connsiteX9" fmla="*/ 12188824 w 13592432"/>
                <a:gd name="connsiteY9" fmla="*/ 8110151 h 9274716"/>
                <a:gd name="connsiteX10" fmla="*/ 12188824 w 13592432"/>
                <a:gd name="connsiteY10" fmla="*/ 1260774 h 9274716"/>
                <a:gd name="connsiteX11" fmla="*/ 0 w 13592432"/>
                <a:gd name="connsiteY11" fmla="*/ 1260774 h 92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92432" h="9274716">
                  <a:moveTo>
                    <a:pt x="0" y="0"/>
                  </a:moveTo>
                  <a:lnTo>
                    <a:pt x="13592432" y="0"/>
                  </a:lnTo>
                  <a:lnTo>
                    <a:pt x="13592432" y="1260774"/>
                  </a:lnTo>
                  <a:lnTo>
                    <a:pt x="13073277" y="1260774"/>
                  </a:lnTo>
                  <a:lnTo>
                    <a:pt x="13073277" y="9274716"/>
                  </a:lnTo>
                  <a:lnTo>
                    <a:pt x="12188824" y="9274716"/>
                  </a:lnTo>
                  <a:lnTo>
                    <a:pt x="12188824" y="9266091"/>
                  </a:lnTo>
                  <a:lnTo>
                    <a:pt x="0" y="9266091"/>
                  </a:lnTo>
                  <a:lnTo>
                    <a:pt x="0" y="8110151"/>
                  </a:lnTo>
                  <a:lnTo>
                    <a:pt x="12188824" y="8110151"/>
                  </a:lnTo>
                  <a:lnTo>
                    <a:pt x="12188824" y="1260774"/>
                  </a:lnTo>
                  <a:lnTo>
                    <a:pt x="0" y="1260774"/>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262" y="938794"/>
            <a:ext cx="6429300" cy="1229360"/>
          </a:xfrm>
        </p:spPr>
        <p:txBody>
          <a:bodyPr wrap="square" anchor="b"/>
          <a:lstStyle>
            <a:lvl1pPr algn="l">
              <a:defRPr sz="3600" b="0" cap="none" baseline="0">
                <a:solidFill>
                  <a:schemeClr val="tx2"/>
                </a:solidFill>
              </a:defRPr>
            </a:lvl1pPr>
          </a:lstStyle>
          <a:p>
            <a:r>
              <a:rPr lang="en-US"/>
              <a:t>Section Header – 8 </a:t>
            </a:r>
            <a:br>
              <a:rPr lang="en-US"/>
            </a:br>
            <a:r>
              <a:rPr lang="en-US"/>
              <a:t>with Photo</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3123" y="2267712"/>
            <a:ext cx="6410071"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Underwater view of a school of fish (sustainability). Replace text with </a:t>
            </a:r>
            <a:br>
              <a:rPr lang="en-US"/>
            </a:br>
            <a:r>
              <a:rPr lang="en-US"/>
              <a:t>optional subhead or delete.</a:t>
            </a:r>
          </a:p>
        </p:txBody>
      </p:sp>
      <p:pic>
        <p:nvPicPr>
          <p:cNvPr id="19" name="VMware logo">
            <a:extLst>
              <a:ext uri="{FF2B5EF4-FFF2-40B4-BE49-F238E27FC236}">
                <a16:creationId xmlns:a16="http://schemas.microsoft.com/office/drawing/2014/main" id="{FD47B7EE-DD22-9340-B49C-8C573A0A80B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94" y="6215185"/>
            <a:ext cx="1535950" cy="556262"/>
          </a:xfrm>
          <a:prstGeom prst="rect">
            <a:avLst/>
          </a:prstGeom>
        </p:spPr>
      </p:pic>
      <p:sp>
        <p:nvSpPr>
          <p:cNvPr id="20" name="Copyright" descr="Confidential copyright VMware, Inc. 2021">
            <a:extLst>
              <a:ext uri="{FF2B5EF4-FFF2-40B4-BE49-F238E27FC236}">
                <a16:creationId xmlns:a16="http://schemas.microsoft.com/office/drawing/2014/main" id="{F031EB30-0DB0-B546-B9CB-ED24C4F57606}"/>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21" name="page number">
            <a:extLst>
              <a:ext uri="{FF2B5EF4-FFF2-40B4-BE49-F238E27FC236}">
                <a16:creationId xmlns:a16="http://schemas.microsoft.com/office/drawing/2014/main" id="{2F8CF847-BD17-F649-B5D3-210F2D8769CD}"/>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75356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Leaf">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168" y="633994"/>
            <a:ext cx="7805239" cy="1229360"/>
          </a:xfrm>
        </p:spPr>
        <p:txBody>
          <a:bodyPr wrap="square" anchor="b"/>
          <a:lstStyle>
            <a:lvl1pPr algn="l">
              <a:defRPr sz="3600" b="0" cap="none" baseline="0">
                <a:solidFill>
                  <a:schemeClr val="tx2"/>
                </a:solidFill>
              </a:defRPr>
            </a:lvl1pPr>
          </a:lstStyle>
          <a:p>
            <a:r>
              <a:rPr lang="en-US"/>
              <a:t>Section Header – 8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1030" y="1962912"/>
            <a:ext cx="6410071" cy="475488"/>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2437324-8983-DD41-B433-C5086B6F72B8}"/>
              </a:ext>
              <a:ext uri="{C183D7F6-B498-43B3-948B-1728B52AA6E4}">
                <adec:decorative xmlns:adec="http://schemas.microsoft.com/office/drawing/2017/decorative" val="1"/>
              </a:ext>
            </a:extLst>
          </p:cNvPr>
          <p:cNvGrpSpPr/>
          <p:nvPr userDrawn="1"/>
        </p:nvGrpSpPr>
        <p:grpSpPr>
          <a:xfrm>
            <a:off x="6328780" y="3030423"/>
            <a:ext cx="9618802" cy="2760778"/>
            <a:chOff x="6241313" y="2385610"/>
            <a:chExt cx="11118070" cy="3191928"/>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611984" y="-1985061"/>
              <a:ext cx="2376727" cy="111180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839993" y="2461839"/>
              <a:ext cx="1097485" cy="513391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a:extLst>
                <a:ext uri="{FF2B5EF4-FFF2-40B4-BE49-F238E27FC236}">
                  <a16:creationId xmlns:a16="http://schemas.microsoft.com/office/drawing/2014/main" id="{0E7EF0E5-FA27-864F-AC3A-BD89A5DCA1B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99772" y="2905575"/>
              <a:ext cx="2365598" cy="2321243"/>
            </a:xfrm>
            <a:prstGeom prst="rect">
              <a:avLst/>
            </a:prstGeom>
          </p:spPr>
        </p:pic>
      </p:grpSp>
      <p:sp>
        <p:nvSpPr>
          <p:cNvPr id="10" name="page number">
            <a:extLst>
              <a:ext uri="{FF2B5EF4-FFF2-40B4-BE49-F238E27FC236}">
                <a16:creationId xmlns:a16="http://schemas.microsoft.com/office/drawing/2014/main" id="{03A33963-E6EA-D141-AA62-8AB5C5C32A6A}"/>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35330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Ocean">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168" y="633994"/>
            <a:ext cx="7119260" cy="1229360"/>
          </a:xfrm>
        </p:spPr>
        <p:txBody>
          <a:bodyPr wrap="square" anchor="b"/>
          <a:lstStyle>
            <a:lvl1pPr algn="l">
              <a:defRPr sz="3600" b="0" cap="none" baseline="0">
                <a:solidFill>
                  <a:schemeClr val="tx2"/>
                </a:solidFill>
              </a:defRPr>
            </a:lvl1pPr>
          </a:lstStyle>
          <a:p>
            <a:r>
              <a:rPr lang="en-US"/>
              <a:t>Section Header – 9 with Ocean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1030" y="1962912"/>
            <a:ext cx="6410071" cy="450774"/>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093BC1C8-7408-DE43-97D9-D1A87A640D42}"/>
              </a:ext>
            </a:extLst>
          </p:cNvPr>
          <p:cNvGrpSpPr/>
          <p:nvPr userDrawn="1"/>
        </p:nvGrpSpPr>
        <p:grpSpPr>
          <a:xfrm>
            <a:off x="6396099" y="3802600"/>
            <a:ext cx="7610721" cy="2160165"/>
            <a:chOff x="6262336" y="3189573"/>
            <a:chExt cx="9216697" cy="2616673"/>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15001" y="-186429"/>
              <a:ext cx="2311368" cy="921669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2000">
                  <a:schemeClr val="accent2">
                    <a:alpha val="0"/>
                  </a:schemeClr>
                </a:gs>
                <a:gs pos="52000">
                  <a:schemeClr val="accent2"/>
                </a:gs>
                <a:gs pos="73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473382" y="2776227"/>
              <a:ext cx="1067304" cy="499273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319856" y="3189573"/>
              <a:ext cx="2945107" cy="2332629"/>
            </a:xfrm>
            <a:prstGeom prst="rect">
              <a:avLst/>
            </a:prstGeom>
          </p:spPr>
        </p:pic>
      </p:grpSp>
      <p:sp>
        <p:nvSpPr>
          <p:cNvPr id="10" name="page number">
            <a:extLst>
              <a:ext uri="{FF2B5EF4-FFF2-40B4-BE49-F238E27FC236}">
                <a16:creationId xmlns:a16="http://schemas.microsoft.com/office/drawing/2014/main" id="{78D88B2C-6D65-2543-A086-ADD92219079B}"/>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20507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Aqua">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168" y="633994"/>
            <a:ext cx="6429300" cy="1229360"/>
          </a:xfrm>
        </p:spPr>
        <p:txBody>
          <a:bodyPr wrap="square" anchor="b"/>
          <a:lstStyle>
            <a:lvl1pPr algn="l">
              <a:defRPr sz="3600" b="0" cap="none" baseline="0">
                <a:solidFill>
                  <a:schemeClr val="tx2"/>
                </a:solidFill>
              </a:defRPr>
            </a:lvl1pPr>
          </a:lstStyle>
          <a:p>
            <a:r>
              <a:rPr lang="en-US"/>
              <a:t>Section Header – 11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1030" y="1962913"/>
            <a:ext cx="6410071" cy="442537"/>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C37FC1E9-02CE-B143-8BB2-4627E54B8E12}"/>
              </a:ext>
              <a:ext uri="{C183D7F6-B498-43B3-948B-1728B52AA6E4}">
                <adec:decorative xmlns:adec="http://schemas.microsoft.com/office/drawing/2017/decorative" val="1"/>
              </a:ext>
            </a:extLst>
          </p:cNvPr>
          <p:cNvGrpSpPr/>
          <p:nvPr userDrawn="1"/>
        </p:nvGrpSpPr>
        <p:grpSpPr>
          <a:xfrm>
            <a:off x="6435898" y="3076712"/>
            <a:ext cx="9057529" cy="2599682"/>
            <a:chOff x="6434222" y="3076712"/>
            <a:chExt cx="9055170" cy="2599682"/>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93938" y="-483004"/>
              <a:ext cx="1935737" cy="90551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097" y="3138796"/>
              <a:ext cx="893852" cy="41813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29" name="Picture 28">
              <a:extLst>
                <a:ext uri="{FF2B5EF4-FFF2-40B4-BE49-F238E27FC236}">
                  <a16:creationId xmlns:a16="http://schemas.microsoft.com/office/drawing/2014/main" id="{00FBF9A9-0DCA-4B47-9F95-7C285BFC9B96}"/>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39877" y="3440911"/>
              <a:ext cx="2851753" cy="1885649"/>
            </a:xfrm>
            <a:prstGeom prst="rect">
              <a:avLst/>
            </a:prstGeom>
          </p:spPr>
        </p:pic>
      </p:grpSp>
      <p:sp>
        <p:nvSpPr>
          <p:cNvPr id="10" name="page number">
            <a:extLst>
              <a:ext uri="{FF2B5EF4-FFF2-40B4-BE49-F238E27FC236}">
                <a16:creationId xmlns:a16="http://schemas.microsoft.com/office/drawing/2014/main" id="{919DA1C5-C6D2-9D4C-A291-E679FDB0F06A}"/>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89726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Indigo">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168" y="633994"/>
            <a:ext cx="8240780" cy="1229360"/>
          </a:xfrm>
        </p:spPr>
        <p:txBody>
          <a:bodyPr wrap="square" anchor="b"/>
          <a:lstStyle>
            <a:lvl1pPr algn="l">
              <a:defRPr sz="3600" b="0" cap="none" baseline="0">
                <a:solidFill>
                  <a:schemeClr val="tx2"/>
                </a:solidFill>
              </a:defRPr>
            </a:lvl1pPr>
          </a:lstStyle>
          <a:p>
            <a:r>
              <a:rPr lang="en-US"/>
              <a:t>Section Header 12 with Indigo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1030" y="1962912"/>
            <a:ext cx="6410071" cy="393110"/>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6" name="Group 5">
            <a:extLst>
              <a:ext uri="{FF2B5EF4-FFF2-40B4-BE49-F238E27FC236}">
                <a16:creationId xmlns:a16="http://schemas.microsoft.com/office/drawing/2014/main" id="{D7B74314-80B1-174B-94EE-0762F00FA96C}"/>
              </a:ext>
              <a:ext uri="{C183D7F6-B498-43B3-948B-1728B52AA6E4}">
                <adec:decorative xmlns:adec="http://schemas.microsoft.com/office/drawing/2017/decorative" val="1"/>
              </a:ext>
            </a:extLst>
          </p:cNvPr>
          <p:cNvGrpSpPr/>
          <p:nvPr userDrawn="1"/>
        </p:nvGrpSpPr>
        <p:grpSpPr>
          <a:xfrm>
            <a:off x="6380278" y="3412732"/>
            <a:ext cx="8610509" cy="2477845"/>
            <a:chOff x="6378616" y="3412731"/>
            <a:chExt cx="8608267" cy="247784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762649" y="35166"/>
              <a:ext cx="1840202" cy="860826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2000">
                  <a:schemeClr val="accent1">
                    <a:alpha val="0"/>
                  </a:schemeClr>
                </a:gs>
                <a:gs pos="53000">
                  <a:schemeClr val="accent2"/>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713447" y="3478218"/>
              <a:ext cx="849737" cy="3974979"/>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descr="Icon&#10;&#10;">
              <a:extLst>
                <a:ext uri="{FF2B5EF4-FFF2-40B4-BE49-F238E27FC236}">
                  <a16:creationId xmlns:a16="http://schemas.microsoft.com/office/drawing/2014/main" id="{0BB8F28C-903D-A34B-B23A-0C6DD9A01B00}"/>
                </a:ext>
              </a:extLst>
            </p:cNvPr>
            <p:cNvPicPr>
              <a:picLocks noChangeAspect="1"/>
            </p:cNvPicPr>
            <p:nvPr userDrawn="1"/>
          </p:nvPicPr>
          <p:blipFill>
            <a:blip r:embed="rId2"/>
            <a:stretch>
              <a:fillRect/>
            </a:stretch>
          </p:blipFill>
          <p:spPr>
            <a:xfrm>
              <a:off x="8284067" y="3412731"/>
              <a:ext cx="2024644" cy="1978100"/>
            </a:xfrm>
            <a:prstGeom prst="rect">
              <a:avLst/>
            </a:prstGeom>
          </p:spPr>
        </p:pic>
      </p:grpSp>
      <p:sp>
        <p:nvSpPr>
          <p:cNvPr id="10" name="page number">
            <a:extLst>
              <a:ext uri="{FF2B5EF4-FFF2-40B4-BE49-F238E27FC236}">
                <a16:creationId xmlns:a16="http://schemas.microsoft.com/office/drawing/2014/main" id="{94AA81FC-963D-064C-985C-FA2071598FA1}"/>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7587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with Illustration – Plum">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167" y="633994"/>
            <a:ext cx="7577519" cy="1229360"/>
          </a:xfrm>
        </p:spPr>
        <p:txBody>
          <a:bodyPr wrap="square" anchor="b"/>
          <a:lstStyle>
            <a:lvl1pPr algn="l">
              <a:defRPr sz="3600" b="0" cap="none" baseline="0">
                <a:solidFill>
                  <a:schemeClr val="tx2"/>
                </a:solidFill>
              </a:defRPr>
            </a:lvl1pPr>
          </a:lstStyle>
          <a:p>
            <a:r>
              <a:rPr lang="en-US"/>
              <a:t> Section Header 13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1030" y="1962913"/>
            <a:ext cx="6410071" cy="426061"/>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 lorem ipsum sed dolor</a:t>
            </a:r>
          </a:p>
          <a:p>
            <a:r>
              <a:rPr lang="en-US"/>
              <a:t>• Lorem ipsum sed dolor</a:t>
            </a:r>
          </a:p>
          <a:p>
            <a:r>
              <a:rPr lang="en-US"/>
              <a:t>• </a:t>
            </a:r>
            <a:r>
              <a:rPr lang="en-US" err="1"/>
              <a:t>Consecteteur</a:t>
            </a:r>
            <a:r>
              <a:rPr lang="en-US"/>
              <a:t> dolor sed </a:t>
            </a:r>
            <a:r>
              <a:rPr lang="en-US" err="1"/>
              <a:t>ip</a:t>
            </a:r>
            <a:endParaRPr lang="en-US"/>
          </a:p>
          <a:p>
            <a:r>
              <a:rPr lang="en-US"/>
              <a:t>• Amis et ipsum dolor sed</a:t>
            </a:r>
          </a:p>
          <a:p>
            <a:r>
              <a:rPr lang="en-US"/>
              <a:t>• Lorem ipsum sed dolor</a:t>
            </a:r>
          </a:p>
        </p:txBody>
      </p:sp>
      <p:grpSp>
        <p:nvGrpSpPr>
          <p:cNvPr id="3" name="Group 2">
            <a:extLst>
              <a:ext uri="{FF2B5EF4-FFF2-40B4-BE49-F238E27FC236}">
                <a16:creationId xmlns:a16="http://schemas.microsoft.com/office/drawing/2014/main" id="{16214DFA-51B2-9C4C-AF92-692CDEE0A98F}"/>
              </a:ext>
              <a:ext uri="{C183D7F6-B498-43B3-948B-1728B52AA6E4}">
                <adec:decorative xmlns:adec="http://schemas.microsoft.com/office/drawing/2017/decorative" val="1"/>
              </a:ext>
            </a:extLst>
          </p:cNvPr>
          <p:cNvGrpSpPr/>
          <p:nvPr userDrawn="1"/>
        </p:nvGrpSpPr>
        <p:grpSpPr>
          <a:xfrm>
            <a:off x="6565679" y="3105240"/>
            <a:ext cx="8828869" cy="2785337"/>
            <a:chOff x="6563969" y="3105239"/>
            <a:chExt cx="8826570" cy="2785337"/>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033819" y="-113327"/>
              <a:ext cx="1886869" cy="882657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08729" y="3417041"/>
              <a:ext cx="871287" cy="407578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pic>
          <p:nvPicPr>
            <p:cNvPr id="4" name="Picture 3">
              <a:extLst>
                <a:ext uri="{FF2B5EF4-FFF2-40B4-BE49-F238E27FC236}">
                  <a16:creationId xmlns:a16="http://schemas.microsoft.com/office/drawing/2014/main" id="{C939AE73-F1AB-C848-B29C-1763B3E10A8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8441076" y="3105239"/>
              <a:ext cx="1794487" cy="2038024"/>
            </a:xfrm>
            <a:prstGeom prst="rect">
              <a:avLst/>
            </a:prstGeom>
          </p:spPr>
        </p:pic>
      </p:grpSp>
      <p:sp>
        <p:nvSpPr>
          <p:cNvPr id="10" name="page number">
            <a:extLst>
              <a:ext uri="{FF2B5EF4-FFF2-40B4-BE49-F238E27FC236}">
                <a16:creationId xmlns:a16="http://schemas.microsoft.com/office/drawing/2014/main" id="{936BDB63-5001-6643-8244-F4DC85EB6FA7}"/>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17993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solidFill>
          <a:schemeClr val="lt1"/>
        </a:solidFill>
        <a:effectLst/>
      </p:bgPr>
    </p:bg>
    <p:spTree>
      <p:nvGrpSpPr>
        <p:cNvPr id="1" name="Shape 15"/>
        <p:cNvGrpSpPr/>
        <p:nvPr/>
      </p:nvGrpSpPr>
      <p:grpSpPr>
        <a:xfrm>
          <a:off x="0" y="0"/>
          <a:ext cx="0" cy="0"/>
          <a:chOff x="0" y="0"/>
          <a:chExt cx="0" cy="0"/>
        </a:xfrm>
      </p:grpSpPr>
      <p:pic>
        <p:nvPicPr>
          <p:cNvPr id="16" name="Google Shape;16;p8"/>
          <p:cNvPicPr preferRelativeResize="0"/>
          <p:nvPr/>
        </p:nvPicPr>
        <p:blipFill rotWithShape="1">
          <a:blip r:embed="rId2">
            <a:alphaModFix/>
          </a:blip>
          <a:srcRect/>
          <a:stretch/>
        </p:blipFill>
        <p:spPr>
          <a:xfrm>
            <a:off x="10844355" y="69574"/>
            <a:ext cx="1003088" cy="884078"/>
          </a:xfrm>
          <a:prstGeom prst="rect">
            <a:avLst/>
          </a:prstGeom>
          <a:noFill/>
          <a:ln>
            <a:noFill/>
          </a:ln>
        </p:spPr>
      </p:pic>
      <p:pic>
        <p:nvPicPr>
          <p:cNvPr id="17" name="Google Shape;17;p8" descr="Shape&#10;&#10;Description automatically generated"/>
          <p:cNvPicPr preferRelativeResize="0"/>
          <p:nvPr/>
        </p:nvPicPr>
        <p:blipFill rotWithShape="1">
          <a:blip r:embed="rId3">
            <a:alphaModFix/>
          </a:blip>
          <a:srcRect/>
          <a:stretch/>
        </p:blipFill>
        <p:spPr>
          <a:xfrm>
            <a:off x="-1" y="0"/>
            <a:ext cx="12192001" cy="68580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Quote – Leaf">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9026" y="1600200"/>
            <a:ext cx="5238322"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r>
              <a:rPr lang="en-US"/>
              <a:t>Quote text here; leaf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808" y="5065776"/>
            <a:ext cx="4582337" cy="274320"/>
          </a:xfrm>
        </p:spPr>
        <p:txBody>
          <a:bodyPr/>
          <a:lstStyle>
            <a:lvl1pPr>
              <a:defRPr sz="1800">
                <a:solidFill>
                  <a:schemeClr val="tx2"/>
                </a:solidFill>
              </a:defRPr>
            </a:lvl1pPr>
          </a:lstStyle>
          <a:p>
            <a:pPr lvl="0"/>
            <a:r>
              <a:rPr lang="en-US"/>
              <a:t>Source Name</a:t>
            </a:r>
          </a:p>
        </p:txBody>
      </p:sp>
      <p:sp>
        <p:nvSpPr>
          <p:cNvPr id="4" name="Picture Placeholder 3">
            <a:extLst>
              <a:ext uri="{FF2B5EF4-FFF2-40B4-BE49-F238E27FC236}">
                <a16:creationId xmlns:a16="http://schemas.microsoft.com/office/drawing/2014/main" id="{D11B66FB-15E1-2040-A593-0D73087AE63D}"/>
              </a:ext>
            </a:extLst>
          </p:cNvPr>
          <p:cNvSpPr>
            <a:spLocks noGrp="1"/>
          </p:cNvSpPr>
          <p:nvPr>
            <p:ph type="pic" sz="quarter" idx="18" hasCustomPrompt="1"/>
          </p:nvPr>
        </p:nvSpPr>
        <p:spPr>
          <a:xfrm>
            <a:off x="8525509" y="4619335"/>
            <a:ext cx="2740739"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90E8E2E-EFA6-5A42-B35E-12A84F469F97}"/>
              </a:ext>
              <a:ext uri="{C183D7F6-B498-43B3-948B-1728B52AA6E4}">
                <adec:decorative xmlns:adec="http://schemas.microsoft.com/office/drawing/2017/decorative" val="1"/>
              </a:ext>
            </a:extLst>
          </p:cNvPr>
          <p:cNvGrpSpPr/>
          <p:nvPr userDrawn="1"/>
        </p:nvGrpSpPr>
        <p:grpSpPr>
          <a:xfrm>
            <a:off x="2891513" y="1541857"/>
            <a:ext cx="11116065" cy="4175661"/>
            <a:chOff x="2890760" y="1541857"/>
            <a:chExt cx="11113170" cy="4175661"/>
          </a:xfrm>
        </p:grpSpPr>
        <p:sp>
          <p:nvSpPr>
            <p:cNvPr id="17" name="Freeform: Shape 23">
              <a:extLst>
                <a:ext uri="{FF2B5EF4-FFF2-40B4-BE49-F238E27FC236}">
                  <a16:creationId xmlns:a16="http://schemas.microsoft.com/office/drawing/2014/main" id="{6929AF44-0479-6541-9258-E959844CA2A9}"/>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9" name="Freeform: Shape 23">
              <a:extLst>
                <a:ext uri="{FF2B5EF4-FFF2-40B4-BE49-F238E27FC236}">
                  <a16:creationId xmlns:a16="http://schemas.microsoft.com/office/drawing/2014/main" id="{D1936A9A-6897-C140-B6A9-D68F7AA9222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3E682E30-2BE8-8745-87FE-77EDCEB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6" name="Copyright" descr="Confidential copyright VMware, Inc. 2021">
            <a:extLst>
              <a:ext uri="{FF2B5EF4-FFF2-40B4-BE49-F238E27FC236}">
                <a16:creationId xmlns:a16="http://schemas.microsoft.com/office/drawing/2014/main" id="{7CAE9338-506F-0843-A399-10B5FE4EF2C9}"/>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8" name="page number">
            <a:extLst>
              <a:ext uri="{FF2B5EF4-FFF2-40B4-BE49-F238E27FC236}">
                <a16:creationId xmlns:a16="http://schemas.microsoft.com/office/drawing/2014/main" id="{301A9673-C951-434F-BC5E-005E8CDA2588}"/>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9027" y="1600200"/>
            <a:ext cx="5287762"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plum and indigo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808" y="5065776"/>
            <a:ext cx="4582337" cy="274320"/>
          </a:xfrm>
        </p:spPr>
        <p:txBody>
          <a:bodyPr/>
          <a:lstStyle>
            <a:lvl1pPr>
              <a:defRPr sz="1800">
                <a:solidFill>
                  <a:schemeClr val="tx2"/>
                </a:solidFill>
              </a:defRPr>
            </a:lvl1pPr>
          </a:lstStyle>
          <a:p>
            <a:pPr lvl="0"/>
            <a:r>
              <a:rPr lang="en-US"/>
              <a:t>Source Name</a:t>
            </a:r>
          </a:p>
        </p:txBody>
      </p:sp>
      <p:sp>
        <p:nvSpPr>
          <p:cNvPr id="36" name="Picture Placeholder 3">
            <a:extLst>
              <a:ext uri="{FF2B5EF4-FFF2-40B4-BE49-F238E27FC236}">
                <a16:creationId xmlns:a16="http://schemas.microsoft.com/office/drawing/2014/main" id="{CF3E331C-A0C4-F64C-BE09-755DD5E5682B}"/>
              </a:ext>
            </a:extLst>
          </p:cNvPr>
          <p:cNvSpPr>
            <a:spLocks noGrp="1"/>
          </p:cNvSpPr>
          <p:nvPr>
            <p:ph type="pic" sz="quarter" idx="18" hasCustomPrompt="1"/>
          </p:nvPr>
        </p:nvSpPr>
        <p:spPr>
          <a:xfrm>
            <a:off x="8525509" y="4619335"/>
            <a:ext cx="2740739" cy="1371600"/>
          </a:xfrm>
          <a:noFill/>
        </p:spPr>
        <p:txBody>
          <a:bodyPr lIns="91440" rIns="91440" anchor="ctr" anchorCtr="0"/>
          <a:lstStyle>
            <a:lvl1pPr algn="ctr">
              <a:defRPr sz="1600" b="0">
                <a:solidFill>
                  <a:schemeClr val="tx2"/>
                </a:solidFill>
              </a:defRPr>
            </a:lvl1pPr>
          </a:lstStyle>
          <a:p>
            <a:r>
              <a:rPr lang="en-US"/>
              <a:t>Click to insert logo</a:t>
            </a:r>
            <a:br>
              <a:rPr lang="en-US"/>
            </a:br>
            <a:r>
              <a:rPr lang="en-US"/>
              <a:t>or delete box</a:t>
            </a:r>
          </a:p>
        </p:txBody>
      </p:sp>
      <p:grpSp>
        <p:nvGrpSpPr>
          <p:cNvPr id="2" name="Group 1">
            <a:extLst>
              <a:ext uri="{FF2B5EF4-FFF2-40B4-BE49-F238E27FC236}">
                <a16:creationId xmlns:a16="http://schemas.microsoft.com/office/drawing/2014/main" id="{0A398BA4-9894-8C46-9A88-F0C5B55A9C66}"/>
              </a:ext>
              <a:ext uri="{C183D7F6-B498-43B3-948B-1728B52AA6E4}">
                <adec:decorative xmlns:adec="http://schemas.microsoft.com/office/drawing/2017/decorative" val="1"/>
              </a:ext>
            </a:extLst>
          </p:cNvPr>
          <p:cNvGrpSpPr/>
          <p:nvPr userDrawn="1"/>
        </p:nvGrpSpPr>
        <p:grpSpPr>
          <a:xfrm>
            <a:off x="2891513" y="1541857"/>
            <a:ext cx="11116065" cy="4175661"/>
            <a:chOff x="2890760" y="1541857"/>
            <a:chExt cx="11113170" cy="4175661"/>
          </a:xfrm>
        </p:grpSpPr>
        <p:sp>
          <p:nvSpPr>
            <p:cNvPr id="17" name="Freeform: Shape 23">
              <a:extLst>
                <a:ext uri="{FF2B5EF4-FFF2-40B4-BE49-F238E27FC236}">
                  <a16:creationId xmlns:a16="http://schemas.microsoft.com/office/drawing/2014/main" id="{9813F662-D93E-A246-9A66-9C633612BAD4}"/>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F51458F2-1920-4946-B520-0652DD0FE812}"/>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pic>
        <p:nvPicPr>
          <p:cNvPr id="15" name="VMware logo">
            <a:extLst>
              <a:ext uri="{FF2B5EF4-FFF2-40B4-BE49-F238E27FC236}">
                <a16:creationId xmlns:a16="http://schemas.microsoft.com/office/drawing/2014/main" id="{821BCE10-21AD-E54C-AECD-BC73F4035BB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6" name="Copyright" descr="Confidential copyright VMware, Inc. 2021">
            <a:extLst>
              <a:ext uri="{FF2B5EF4-FFF2-40B4-BE49-F238E27FC236}">
                <a16:creationId xmlns:a16="http://schemas.microsoft.com/office/drawing/2014/main" id="{A5D87D25-F61A-8547-94BF-0EE127DB5C01}"/>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8" name="page number">
            <a:extLst>
              <a:ext uri="{FF2B5EF4-FFF2-40B4-BE49-F238E27FC236}">
                <a16:creationId xmlns:a16="http://schemas.microsoft.com/office/drawing/2014/main" id="{7E8BBC37-4E89-684B-92FC-B15AB2D14DCB}"/>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425871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 Aqua">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9027" y="1600200"/>
            <a:ext cx="5254802"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text here; aqua and ocean parallelograms.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808" y="5065776"/>
            <a:ext cx="4582337" cy="274320"/>
          </a:xfrm>
        </p:spPr>
        <p:txBody>
          <a:bodyPr/>
          <a:lstStyle>
            <a:lvl1pPr>
              <a:defRPr sz="1800">
                <a:solidFill>
                  <a:schemeClr val="tx2"/>
                </a:solidFill>
              </a:defRPr>
            </a:lvl1pPr>
          </a:lstStyle>
          <a:p>
            <a:pPr lvl="0"/>
            <a:r>
              <a:rPr lang="en-US"/>
              <a:t>Source Name</a:t>
            </a:r>
          </a:p>
        </p:txBody>
      </p:sp>
      <p:grpSp>
        <p:nvGrpSpPr>
          <p:cNvPr id="2" name="Group 1">
            <a:extLst>
              <a:ext uri="{FF2B5EF4-FFF2-40B4-BE49-F238E27FC236}">
                <a16:creationId xmlns:a16="http://schemas.microsoft.com/office/drawing/2014/main" id="{85A14C2F-491B-7D49-B278-18D84B2B398C}"/>
              </a:ext>
              <a:ext uri="{C183D7F6-B498-43B3-948B-1728B52AA6E4}">
                <adec:decorative xmlns:adec="http://schemas.microsoft.com/office/drawing/2017/decorative" val="1"/>
              </a:ext>
            </a:extLst>
          </p:cNvPr>
          <p:cNvGrpSpPr/>
          <p:nvPr userDrawn="1"/>
        </p:nvGrpSpPr>
        <p:grpSpPr>
          <a:xfrm>
            <a:off x="2891513" y="1541857"/>
            <a:ext cx="11116065" cy="4175661"/>
            <a:chOff x="2890760" y="1541857"/>
            <a:chExt cx="11113170" cy="4175661"/>
          </a:xfrm>
        </p:grpSpPr>
        <p:sp>
          <p:nvSpPr>
            <p:cNvPr id="17" name="Freeform: Shape 23">
              <a:extLst>
                <a:ext uri="{FF2B5EF4-FFF2-40B4-BE49-F238E27FC236}">
                  <a16:creationId xmlns:a16="http://schemas.microsoft.com/office/drawing/2014/main" id="{BB093659-8E1B-434C-923A-B856657C422A}"/>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1" name="Freeform: Shape 23">
              <a:extLst>
                <a:ext uri="{FF2B5EF4-FFF2-40B4-BE49-F238E27FC236}">
                  <a16:creationId xmlns:a16="http://schemas.microsoft.com/office/drawing/2014/main" id="{8AC3654A-0B1C-0744-B98A-611BF29E48BC}"/>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34" name="Picture Placeholder 3">
            <a:extLst>
              <a:ext uri="{FF2B5EF4-FFF2-40B4-BE49-F238E27FC236}">
                <a16:creationId xmlns:a16="http://schemas.microsoft.com/office/drawing/2014/main" id="{53B64DC7-FD3B-C64A-970A-8AB1618CF115}"/>
              </a:ext>
            </a:extLst>
          </p:cNvPr>
          <p:cNvSpPr>
            <a:spLocks noGrp="1"/>
          </p:cNvSpPr>
          <p:nvPr>
            <p:ph type="pic" sz="quarter" idx="18" hasCustomPrompt="1"/>
          </p:nvPr>
        </p:nvSpPr>
        <p:spPr>
          <a:xfrm>
            <a:off x="8525509" y="4619335"/>
            <a:ext cx="2740739" cy="1371600"/>
          </a:xfrm>
          <a:noFill/>
        </p:spPr>
        <p:txBody>
          <a:bodyPr lIns="91440" rIns="91440" anchor="ctr" anchorCtr="0"/>
          <a:lstStyle>
            <a:lvl1pPr algn="ctr">
              <a:defRPr sz="1600" b="0">
                <a:solidFill>
                  <a:schemeClr val="tx2"/>
                </a:solidFill>
              </a:defRPr>
            </a:lvl1pPr>
          </a:lstStyle>
          <a:p>
            <a:r>
              <a:rPr lang="en-US"/>
              <a:t>Click to insert logo </a:t>
            </a:r>
            <a:br>
              <a:rPr lang="en-US"/>
            </a:br>
            <a:r>
              <a:rPr lang="en-US"/>
              <a:t>or delete box</a:t>
            </a:r>
          </a:p>
        </p:txBody>
      </p:sp>
      <p:pic>
        <p:nvPicPr>
          <p:cNvPr id="15" name="VMware logo">
            <a:extLst>
              <a:ext uri="{FF2B5EF4-FFF2-40B4-BE49-F238E27FC236}">
                <a16:creationId xmlns:a16="http://schemas.microsoft.com/office/drawing/2014/main" id="{67F25AA0-A457-AF4E-B8D6-CF0670247EA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6" name="Copyright" descr="Confidential copyright VMware, Inc. 2021">
            <a:extLst>
              <a:ext uri="{FF2B5EF4-FFF2-40B4-BE49-F238E27FC236}">
                <a16:creationId xmlns:a16="http://schemas.microsoft.com/office/drawing/2014/main" id="{0CE3F24D-CBD0-9249-9728-FA2C90BA47ED}"/>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8" name="page number">
            <a:extLst>
              <a:ext uri="{FF2B5EF4-FFF2-40B4-BE49-F238E27FC236}">
                <a16:creationId xmlns:a16="http://schemas.microsoft.com/office/drawing/2014/main" id="{4E16E4F7-C21F-BA49-825B-F45719FCC2DA}"/>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41525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 Photo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7647" y="-4050628"/>
            <a:ext cx="6293364" cy="12458062"/>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2000">
                <a:schemeClr val="accent1">
                  <a:alpha val="31000"/>
                </a:schemeClr>
              </a:gs>
              <a:gs pos="6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9026" y="1600200"/>
            <a:ext cx="541465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808" y="5065776"/>
            <a:ext cx="4582337" cy="274320"/>
          </a:xfrm>
        </p:spPr>
        <p:txBody>
          <a:bodyPr/>
          <a:lstStyle>
            <a:lvl1pPr>
              <a:defRPr sz="1800">
                <a:solidFill>
                  <a:schemeClr val="tx2"/>
                </a:solidFill>
              </a:defRPr>
            </a:lvl1pPr>
          </a:lstStyle>
          <a:p>
            <a:pPr lvl="0"/>
            <a:r>
              <a:rPr lang="en-US"/>
              <a:t>Source Name</a:t>
            </a:r>
          </a:p>
        </p:txBody>
      </p:sp>
      <p:pic>
        <p:nvPicPr>
          <p:cNvPr id="13" name="VMware logo">
            <a:extLst>
              <a:ext uri="{FF2B5EF4-FFF2-40B4-BE49-F238E27FC236}">
                <a16:creationId xmlns:a16="http://schemas.microsoft.com/office/drawing/2014/main" id="{4AF53669-44E1-064C-ABA3-36A0F288EC3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194" y="6215185"/>
            <a:ext cx="1535950" cy="556262"/>
          </a:xfrm>
          <a:prstGeom prst="rect">
            <a:avLst/>
          </a:prstGeom>
        </p:spPr>
      </p:pic>
      <p:sp>
        <p:nvSpPr>
          <p:cNvPr id="14" name="Copyright" descr="Confidential copyright VMware, Inc. 2021">
            <a:extLst>
              <a:ext uri="{FF2B5EF4-FFF2-40B4-BE49-F238E27FC236}">
                <a16:creationId xmlns:a16="http://schemas.microsoft.com/office/drawing/2014/main" id="{1A0207FD-1438-7B47-85BB-02AC22D3EC2F}"/>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5" name="page number">
            <a:extLst>
              <a:ext uri="{FF2B5EF4-FFF2-40B4-BE49-F238E27FC236}">
                <a16:creationId xmlns:a16="http://schemas.microsoft.com/office/drawing/2014/main" id="{204A6E3E-7603-944A-930D-3C3120226A6E}"/>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35501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3021" y="811831"/>
            <a:ext cx="10990809"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666" y="1600201"/>
            <a:ext cx="10975658" cy="4572000"/>
          </a:xfrm>
        </p:spPr>
        <p:txBody>
          <a:bodyPr/>
          <a:lstStyle>
            <a:lvl1pPr>
              <a:spcBef>
                <a:spcPts val="1200"/>
              </a:spcBef>
              <a:defRPr/>
            </a:lvl1pPr>
            <a:lvl2pPr>
              <a:spcBef>
                <a:spcPts val="1200"/>
              </a:spcBef>
              <a:defRPr/>
            </a:lvl2pPr>
            <a:lvl3pPr>
              <a:spcBef>
                <a:spcPts val="1200"/>
              </a:spcBef>
              <a:defRPr/>
            </a:lvl3pPr>
            <a:lvl4pPr>
              <a:spcBef>
                <a:spcPts val="1200"/>
              </a:spcBef>
              <a:defRPr/>
            </a:lvl4pPr>
            <a:lvl5pPr>
              <a:spcBef>
                <a:spcPts val="1200"/>
              </a:spcBef>
              <a:defRPr/>
            </a:lvl5pPr>
            <a:lvl6pPr>
              <a:spcBef>
                <a:spcPts val="1200"/>
              </a:spcBef>
              <a:defRPr/>
            </a:lvl6pPr>
            <a:lvl7pPr>
              <a:spcBef>
                <a:spcPts val="1200"/>
              </a:spcBef>
              <a:defRPr/>
            </a:lvl7pPr>
            <a:lvl8pPr>
              <a:spcBef>
                <a:spcPts val="1200"/>
              </a:spcBef>
              <a:defRPr/>
            </a:lvl8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Seventh level</a:t>
            </a:r>
          </a:p>
          <a:p>
            <a:pPr lvl="6"/>
            <a:r>
              <a:rPr lang="en-US"/>
              <a:t>Eighth level</a:t>
            </a:r>
          </a:p>
          <a:p>
            <a:pPr lvl="7"/>
            <a:r>
              <a:rPr lang="en-US"/>
              <a:t>Nineth level</a:t>
            </a:r>
          </a:p>
        </p:txBody>
      </p:sp>
      <p:sp>
        <p:nvSpPr>
          <p:cNvPr id="7" name="page number">
            <a:extLst>
              <a:ext uri="{FF2B5EF4-FFF2-40B4-BE49-F238E27FC236}">
                <a16:creationId xmlns:a16="http://schemas.microsoft.com/office/drawing/2014/main" id="{F285336D-6E84-2B46-BC43-470B97300046}"/>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93A82B-8D0C-C948-8718-C3A27F8B59DB}"/>
              </a:ext>
            </a:extLst>
          </p:cNvPr>
          <p:cNvSpPr>
            <a:spLocks noGrp="1"/>
          </p:cNvSpPr>
          <p:nvPr>
            <p:ph type="title" hasCustomPrompt="1"/>
          </p:nvPr>
        </p:nvSpPr>
        <p:spPr/>
        <p:txBody>
          <a:bodyPr/>
          <a:lstStyle/>
          <a:p>
            <a:r>
              <a:rPr lang="en-US"/>
              <a:t>Click to Edit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6" name="page number">
            <a:extLst>
              <a:ext uri="{FF2B5EF4-FFF2-40B4-BE49-F238E27FC236}">
                <a16:creationId xmlns:a16="http://schemas.microsoft.com/office/drawing/2014/main" id="{3D6C436B-604E-5148-BF09-1EE9F212912B}"/>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961" y="1600200"/>
            <a:ext cx="5315167"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F52C304A-0447-124E-8406-12962117A6AF}"/>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Content Balanced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5128" cy="4572000"/>
          </a:xfrm>
          <a:noFill/>
        </p:spPr>
        <p:txBody>
          <a:bodyPr vert="horz" lIns="594360" tIns="457200" rIns="457200" bIns="457200" rtlCol="0">
            <a:noAutofit/>
          </a:bodyPr>
          <a:lstStyle>
            <a:lvl1pPr>
              <a:spcBef>
                <a:spcPts val="1200"/>
              </a:spcBef>
              <a:defRPr lang="en-US" sz="1800" dirty="0">
                <a:solidFill>
                  <a:schemeClr val="tx2"/>
                </a:solidFill>
              </a:defRPr>
            </a:lvl1pPr>
            <a:lvl2pPr>
              <a:buClr>
                <a:schemeClr val="tx2"/>
              </a:buClr>
              <a:defRPr lang="en-US" sz="1600" dirty="0">
                <a:solidFill>
                  <a:schemeClr val="tx2"/>
                </a:solidFill>
              </a:defRPr>
            </a:lvl2pPr>
            <a:lvl3pPr>
              <a:buClr>
                <a:schemeClr val="tx2"/>
              </a:buClr>
              <a:defRPr lang="en-US" sz="1400" dirty="0">
                <a:solidFill>
                  <a:schemeClr val="tx2"/>
                </a:solidFill>
              </a:defRPr>
            </a:lvl3pPr>
            <a:lvl4pPr>
              <a:buClr>
                <a:schemeClr val="tx2"/>
              </a:buClr>
              <a:defRPr lang="en-US" sz="1200" dirty="0">
                <a:solidFill>
                  <a:schemeClr val="tx2"/>
                </a:solidFill>
              </a:defRPr>
            </a:lvl4pPr>
            <a:lvl5pPr>
              <a:buClr>
                <a:schemeClr val="tx2"/>
              </a:buClr>
              <a:defRPr lang="en-US" sz="1200" dirty="0">
                <a:solidFill>
                  <a:schemeClr val="tx2"/>
                </a:solidFill>
              </a:defRPr>
            </a:lvl5pPr>
            <a:lvl6pPr>
              <a:buClr>
                <a:schemeClr val="tx2"/>
              </a:buClr>
              <a:defRPr sz="1200">
                <a:solidFill>
                  <a:schemeClr val="tx2"/>
                </a:solidFill>
              </a:defRPr>
            </a:lvl6pPr>
            <a:lvl7pPr>
              <a:buClr>
                <a:schemeClr val="tx2"/>
              </a:buClr>
              <a:defRPr sz="1200">
                <a:solidFill>
                  <a:schemeClr val="tx2"/>
                </a:solidFill>
              </a:defRPr>
            </a:lvl7pPr>
            <a:lvl8pPr>
              <a:buClrTx/>
              <a:defRPr sz="1200">
                <a:solidFill>
                  <a:schemeClr val="tx2"/>
                </a:solidFill>
              </a:defRPr>
            </a:lvl8pPr>
            <a:lvl9pPr>
              <a:buClrTx/>
              <a:defRPr sz="1200">
                <a:solidFill>
                  <a:schemeClr val="tx2"/>
                </a:solidFill>
              </a:defRPr>
            </a:lvl9pPr>
          </a:lstStyle>
          <a:p>
            <a:pPr lvl="0"/>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ltGray">
          <a:xfrm>
            <a:off x="6325029" y="1600201"/>
            <a:ext cx="5866973" cy="4572000"/>
          </a:xfrm>
          <a:solidFill>
            <a:srgbClr val="05142E"/>
          </a:solidFill>
        </p:spPr>
        <p:txBody>
          <a:bodyPr lIns="457200" tIns="457200" rIns="594360"/>
          <a:lstStyle>
            <a:lvl1pPr>
              <a:spcBef>
                <a:spcPts val="1200"/>
              </a:spcBef>
              <a:defRPr sz="1800">
                <a:solidFill>
                  <a:schemeClr val="tx2"/>
                </a:solidFill>
              </a:defRPr>
            </a:lvl1pPr>
            <a:lvl2pPr>
              <a:buClr>
                <a:schemeClr val="bg1"/>
              </a:buClr>
              <a:defRPr sz="1600">
                <a:solidFill>
                  <a:schemeClr val="tx2"/>
                </a:solidFill>
              </a:defRPr>
            </a:lvl2pPr>
            <a:lvl3pPr>
              <a:buClr>
                <a:schemeClr val="bg1"/>
              </a:buClr>
              <a:defRPr sz="1400">
                <a:solidFill>
                  <a:schemeClr val="tx2"/>
                </a:solidFill>
              </a:defRPr>
            </a:lvl3pPr>
            <a:lvl4pPr>
              <a:buClr>
                <a:schemeClr val="bg1"/>
              </a:buClr>
              <a:defRPr sz="1200">
                <a:solidFill>
                  <a:schemeClr val="tx2"/>
                </a:solidFill>
              </a:defRPr>
            </a:lvl4pPr>
            <a:lvl5pPr>
              <a:buClr>
                <a:schemeClr val="bg1"/>
              </a:buClr>
              <a:defRPr sz="12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endParaRPr lang="en-US"/>
          </a:p>
        </p:txBody>
      </p:sp>
      <p:sp>
        <p:nvSpPr>
          <p:cNvPr id="7" name="page number">
            <a:extLst>
              <a:ext uri="{FF2B5EF4-FFF2-40B4-BE49-F238E27FC236}">
                <a16:creationId xmlns:a16="http://schemas.microsoft.com/office/drawing/2014/main" id="{D983FE83-6F46-E243-A06F-8A5F08CBC6EF}"/>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Content Balanced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Two-content Layout: Graphic on Left, Text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1" y="1600201"/>
            <a:ext cx="5895128" cy="4572000"/>
          </a:xfrm>
          <a:solidFill>
            <a:srgbClr val="05142E"/>
          </a:solidFill>
        </p:spPr>
        <p:txBody>
          <a:bodyPr vert="horz" lIns="594360" tIns="457200" rIns="457200" bIns="457200" rtlCol="0">
            <a:noAutofit/>
          </a:bodyPr>
          <a:lstStyle>
            <a:lvl1pPr>
              <a:spcBef>
                <a:spcPts val="1200"/>
              </a:spcBef>
              <a:defRPr lang="en-US" sz="1800" dirty="0">
                <a:solidFill>
                  <a:schemeClr val="tx2"/>
                </a:solidFill>
              </a:defRPr>
            </a:lvl1pPr>
            <a:lvl2pPr>
              <a:buClr>
                <a:schemeClr val="bg1"/>
              </a:buClr>
              <a:defRPr lang="en-US" sz="1600" dirty="0">
                <a:solidFill>
                  <a:schemeClr val="tx2"/>
                </a:solidFill>
              </a:defRPr>
            </a:lvl2pPr>
            <a:lvl3pPr>
              <a:buClr>
                <a:schemeClr val="bg1"/>
              </a:buClr>
              <a:defRPr lang="en-US" sz="1400" dirty="0">
                <a:solidFill>
                  <a:schemeClr val="tx2"/>
                </a:solidFill>
              </a:defRPr>
            </a:lvl3pPr>
            <a:lvl4pPr>
              <a:buClr>
                <a:schemeClr val="bg1"/>
              </a:buClr>
              <a:defRPr lang="en-US" sz="1200" dirty="0">
                <a:solidFill>
                  <a:schemeClr val="tx2"/>
                </a:solidFill>
              </a:defRPr>
            </a:lvl4pPr>
            <a:lvl5pPr>
              <a:buClr>
                <a:schemeClr val="bg1"/>
              </a:buClr>
              <a:defRPr lang="en-US" sz="1200" dirty="0">
                <a:solidFill>
                  <a:schemeClr val="tx2"/>
                </a:solidFill>
              </a:defRPr>
            </a:lvl5pPr>
            <a:lvl6pPr>
              <a:buClrTx/>
              <a:defRPr sz="1800">
                <a:solidFill>
                  <a:schemeClr val="tx2"/>
                </a:solidFill>
              </a:defRPr>
            </a:lvl6pPr>
            <a:lvl7pPr>
              <a:buClrTx/>
              <a:defRPr sz="1400">
                <a:solidFill>
                  <a:schemeClr val="tx2"/>
                </a:solidFill>
              </a:defRPr>
            </a:lvl7pPr>
            <a:lvl8pPr>
              <a:buClrTx/>
              <a:defRPr sz="1200">
                <a:solidFill>
                  <a:schemeClr val="tx2"/>
                </a:solidFill>
              </a:defRPr>
            </a:lvl8pPr>
            <a:lvl9pPr>
              <a:buClrTx/>
              <a:defRPr sz="1800">
                <a:solidFill>
                  <a:schemeClr val="tx2"/>
                </a:solidFill>
              </a:defRPr>
            </a:lvl9pPr>
          </a:lstStyle>
          <a:p>
            <a:pPr lvl="0"/>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29" y="1600201"/>
            <a:ext cx="5866973" cy="4572000"/>
          </a:xfrm>
          <a:noFill/>
        </p:spPr>
        <p:txBody>
          <a:bodyPr vert="horz" lIns="594360" tIns="457200" rIns="457200" bIns="45720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vl6pPr>
              <a:defRPr sz="1200"/>
            </a:lvl6pPr>
            <a:lvl7pPr>
              <a:defRPr sz="1200"/>
            </a:lvl7pPr>
            <a:lvl8pPr>
              <a:defRPr sz="1200"/>
            </a:lvl8pPr>
            <a:lvl9pPr>
              <a:defRPr sz="1200"/>
            </a:lvl9pPr>
          </a:lstStyle>
          <a:p>
            <a:pPr lvl="0">
              <a:spcBef>
                <a:spcPts val="1200"/>
              </a:spcBef>
            </a:pPr>
            <a:r>
              <a:rPr lang="en-US"/>
              <a:t>Click to add graphic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7" name="page number">
            <a:extLst>
              <a:ext uri="{FF2B5EF4-FFF2-40B4-BE49-F238E27FC236}">
                <a16:creationId xmlns:a16="http://schemas.microsoft.com/office/drawing/2014/main" id="{032A3E68-6E3A-0447-8569-52BAA6D42386}"/>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97137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a:t>Two-content Text Comparison Layout Click to Add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Text Placeholder 4">
            <a:extLst>
              <a:ext uri="{FF2B5EF4-FFF2-40B4-BE49-F238E27FC236}">
                <a16:creationId xmlns:a16="http://schemas.microsoft.com/office/drawing/2014/main" id="{33B146DC-C9C2-FA41-B772-5699A0475948}"/>
              </a:ext>
            </a:extLst>
          </p:cNvPr>
          <p:cNvSpPr>
            <a:spLocks noGrp="1"/>
          </p:cNvSpPr>
          <p:nvPr>
            <p:ph type="body" sz="quarter" idx="17" hasCustomPrompt="1"/>
          </p:nvPr>
        </p:nvSpPr>
        <p:spPr bwMode="gray">
          <a:xfrm>
            <a:off x="14196" y="1557672"/>
            <a:ext cx="5638681" cy="911225"/>
          </a:xfrm>
          <a:noFill/>
        </p:spPr>
        <p:txBody>
          <a:bodyPr vert="horz" lIns="594360" tIns="91440" rIns="457200" bIns="91440" rtlCol="0" anchor="b">
            <a:noAutofit/>
          </a:bodyPr>
          <a:lstStyle>
            <a:lvl1pPr>
              <a:defRPr lang="en-US" sz="2000">
                <a:solidFill>
                  <a:schemeClr val="tx2"/>
                </a:solidFill>
              </a:defRPr>
            </a:lvl1pPr>
          </a:lstStyle>
          <a:p>
            <a:pPr lvl="0"/>
            <a:r>
              <a:rPr lang="en-US"/>
              <a:t>Click to add header </a:t>
            </a:r>
          </a:p>
        </p:txBody>
      </p:sp>
      <p:sp>
        <p:nvSpPr>
          <p:cNvPr id="14" name="Rectangle 13">
            <a:extLst>
              <a:ext uri="{FF2B5EF4-FFF2-40B4-BE49-F238E27FC236}">
                <a16:creationId xmlns:a16="http://schemas.microsoft.com/office/drawing/2014/main" id="{49B7B446-3536-B54E-A5AF-A4211B64C9B3}"/>
              </a:ext>
              <a:ext uri="{C183D7F6-B498-43B3-948B-1728B52AA6E4}">
                <adec:decorative xmlns:adec="http://schemas.microsoft.com/office/drawing/2017/decorative" val="1"/>
              </a:ext>
            </a:extLst>
          </p:cNvPr>
          <p:cNvSpPr/>
          <p:nvPr userDrawn="1"/>
        </p:nvSpPr>
        <p:spPr>
          <a:xfrm>
            <a:off x="607217" y="2484177"/>
            <a:ext cx="5045661"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0" name="Content Placeholder 17">
            <a:extLst>
              <a:ext uri="{FF2B5EF4-FFF2-40B4-BE49-F238E27FC236}">
                <a16:creationId xmlns:a16="http://schemas.microsoft.com/office/drawing/2014/main" id="{E280C82E-F9E7-6548-A26D-21EA8F00A2BF}"/>
              </a:ext>
            </a:extLst>
          </p:cNvPr>
          <p:cNvSpPr>
            <a:spLocks noGrp="1"/>
          </p:cNvSpPr>
          <p:nvPr>
            <p:ph sz="quarter" idx="14" hasCustomPrompt="1"/>
          </p:nvPr>
        </p:nvSpPr>
        <p:spPr bwMode="gray">
          <a:xfrm>
            <a:off x="1" y="2531855"/>
            <a:ext cx="5652876" cy="3581867"/>
          </a:xfrm>
          <a:noFill/>
        </p:spPr>
        <p:txBody>
          <a:bodyPr lIns="59436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5" name="Text Placeholder 4">
            <a:extLst>
              <a:ext uri="{FF2B5EF4-FFF2-40B4-BE49-F238E27FC236}">
                <a16:creationId xmlns:a16="http://schemas.microsoft.com/office/drawing/2014/main" id="{C771975B-C6C9-8748-8264-7246CF8BD6A0}"/>
              </a:ext>
            </a:extLst>
          </p:cNvPr>
          <p:cNvSpPr>
            <a:spLocks noGrp="1"/>
          </p:cNvSpPr>
          <p:nvPr>
            <p:ph type="body" sz="quarter" idx="18" hasCustomPrompt="1"/>
          </p:nvPr>
        </p:nvSpPr>
        <p:spPr bwMode="gray">
          <a:xfrm>
            <a:off x="6553688" y="1557672"/>
            <a:ext cx="5373499" cy="911225"/>
          </a:xfrm>
          <a:noFill/>
        </p:spPr>
        <p:txBody>
          <a:bodyPr vert="horz" lIns="0" tIns="91440" rIns="457200" bIns="91440" rtlCol="0" anchor="b">
            <a:noAutofit/>
          </a:bodyPr>
          <a:lstStyle>
            <a:lvl1pPr>
              <a:defRPr lang="en-US" sz="2000">
                <a:solidFill>
                  <a:schemeClr val="tx2"/>
                </a:solidFill>
              </a:defRPr>
            </a:lvl1pPr>
          </a:lstStyle>
          <a:p>
            <a:pPr lvl="0"/>
            <a:r>
              <a:rPr lang="en-US"/>
              <a:t>Click to add header </a:t>
            </a:r>
          </a:p>
        </p:txBody>
      </p:sp>
      <p:sp>
        <p:nvSpPr>
          <p:cNvPr id="16" name="Rectangle 15">
            <a:extLst>
              <a:ext uri="{FF2B5EF4-FFF2-40B4-BE49-F238E27FC236}">
                <a16:creationId xmlns:a16="http://schemas.microsoft.com/office/drawing/2014/main" id="{6ACEB3AE-B9BC-DD4E-882A-75389D310FF4}"/>
              </a:ext>
              <a:ext uri="{C183D7F6-B498-43B3-948B-1728B52AA6E4}">
                <adec:decorative xmlns:adec="http://schemas.microsoft.com/office/drawing/2017/decorative" val="1"/>
              </a:ext>
            </a:extLst>
          </p:cNvPr>
          <p:cNvSpPr/>
          <p:nvPr userDrawn="1"/>
        </p:nvSpPr>
        <p:spPr>
          <a:xfrm>
            <a:off x="6553688" y="2484177"/>
            <a:ext cx="5045661"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9" name="Content Placeholder 17">
            <a:extLst>
              <a:ext uri="{FF2B5EF4-FFF2-40B4-BE49-F238E27FC236}">
                <a16:creationId xmlns:a16="http://schemas.microsoft.com/office/drawing/2014/main" id="{4D5A7D37-0086-3449-8FC1-2269C1DF0ABF}"/>
              </a:ext>
            </a:extLst>
          </p:cNvPr>
          <p:cNvSpPr>
            <a:spLocks noGrp="1"/>
          </p:cNvSpPr>
          <p:nvPr>
            <p:ph sz="quarter" idx="16" hasCustomPrompt="1"/>
          </p:nvPr>
        </p:nvSpPr>
        <p:spPr bwMode="gray">
          <a:xfrm>
            <a:off x="6553687" y="2531855"/>
            <a:ext cx="5374082" cy="3581867"/>
          </a:xfrm>
          <a:noFill/>
        </p:spPr>
        <p:txBody>
          <a:bodyPr lIns="0" tIns="182880" rIns="182880"/>
          <a:lstStyle>
            <a:lvl1pPr>
              <a:spcBef>
                <a:spcPts val="2400"/>
              </a:spcBef>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17" name="page number">
            <a:extLst>
              <a:ext uri="{FF2B5EF4-FFF2-40B4-BE49-F238E27FC236}">
                <a16:creationId xmlns:a16="http://schemas.microsoft.com/office/drawing/2014/main" id="{F61291C2-A828-724E-9F12-5BDF49596C84}"/>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4" name="Google Shape;24;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Content 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2" name="Text Placeholder 3">
            <a:extLst>
              <a:ext uri="{FF2B5EF4-FFF2-40B4-BE49-F238E27FC236}">
                <a16:creationId xmlns:a16="http://schemas.microsoft.com/office/drawing/2014/main" id="{B133E3A8-FC66-D845-BB81-981F6791FEE2}"/>
              </a:ext>
            </a:extLst>
          </p:cNvPr>
          <p:cNvSpPr>
            <a:spLocks noGrp="1"/>
          </p:cNvSpPr>
          <p:nvPr>
            <p:ph type="body" sz="quarter" idx="28" hasCustomPrompt="1"/>
          </p:nvPr>
        </p:nvSpPr>
        <p:spPr>
          <a:xfrm>
            <a:off x="593020" y="1572122"/>
            <a:ext cx="3594528" cy="914400"/>
          </a:xfrm>
          <a:noFill/>
        </p:spPr>
        <p:txBody>
          <a:bodyPr lIns="0" tIns="91440" rIns="182880" bIns="91440" anchor="b"/>
          <a:lstStyle>
            <a:lvl1pPr>
              <a:defRPr sz="1800">
                <a:solidFill>
                  <a:schemeClr val="tx2"/>
                </a:solidFill>
              </a:defRPr>
            </a:lvl1pPr>
            <a:lvl2pPr marL="0" indent="0">
              <a:buFont typeface="Arial" panose="020B0604020202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1" name="Rectangle 20">
            <a:extLst>
              <a:ext uri="{FF2B5EF4-FFF2-40B4-BE49-F238E27FC236}">
                <a16:creationId xmlns:a16="http://schemas.microsoft.com/office/drawing/2014/main" id="{C2398D1B-396A-5E43-9C5F-A2E27F55DCDC}"/>
              </a:ext>
              <a:ext uri="{C183D7F6-B498-43B3-948B-1728B52AA6E4}">
                <adec:decorative xmlns:adec="http://schemas.microsoft.com/office/drawing/2017/decorative" val="1"/>
              </a:ext>
            </a:extLst>
          </p:cNvPr>
          <p:cNvSpPr/>
          <p:nvPr userDrawn="1"/>
        </p:nvSpPr>
        <p:spPr>
          <a:xfrm>
            <a:off x="593020" y="2509481"/>
            <a:ext cx="3594528"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4" name="Text Placeholder 15">
            <a:extLst>
              <a:ext uri="{FF2B5EF4-FFF2-40B4-BE49-F238E27FC236}">
                <a16:creationId xmlns:a16="http://schemas.microsoft.com/office/drawing/2014/main" id="{5B438565-379B-A748-A7F7-34E75A38875D}"/>
              </a:ext>
            </a:extLst>
          </p:cNvPr>
          <p:cNvSpPr>
            <a:spLocks noGrp="1"/>
          </p:cNvSpPr>
          <p:nvPr>
            <p:ph type="body" sz="quarter" idx="27" hasCustomPrompt="1"/>
          </p:nvPr>
        </p:nvSpPr>
        <p:spPr>
          <a:xfrm>
            <a:off x="593020" y="2568633"/>
            <a:ext cx="3594528" cy="3537076"/>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20" name="Text Placeholder 3">
            <a:extLst>
              <a:ext uri="{FF2B5EF4-FFF2-40B4-BE49-F238E27FC236}">
                <a16:creationId xmlns:a16="http://schemas.microsoft.com/office/drawing/2014/main" id="{FC760751-F769-054C-B511-E03BF4C85491}"/>
              </a:ext>
            </a:extLst>
          </p:cNvPr>
          <p:cNvSpPr>
            <a:spLocks noGrp="1"/>
          </p:cNvSpPr>
          <p:nvPr>
            <p:ph type="body" sz="quarter" idx="26" hasCustomPrompt="1"/>
          </p:nvPr>
        </p:nvSpPr>
        <p:spPr>
          <a:xfrm>
            <a:off x="4416304" y="1572122"/>
            <a:ext cx="3594528" cy="914400"/>
          </a:xfrm>
          <a:noFill/>
        </p:spPr>
        <p:txBody>
          <a:bodyPr lIns="0" tIns="91440" rIns="182880" bIns="91440" anchor="b"/>
          <a:lstStyle>
            <a:lvl1pPr>
              <a:defRPr sz="1800">
                <a:solidFill>
                  <a:schemeClr val="tx2"/>
                </a:solidFill>
              </a:defRPr>
            </a:lvl1pPr>
            <a:lvl2pPr marL="0" indent="0">
              <a:buFont typeface="Arial" panose="020B0604020202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2" name="Rectangle 21">
            <a:extLst>
              <a:ext uri="{FF2B5EF4-FFF2-40B4-BE49-F238E27FC236}">
                <a16:creationId xmlns:a16="http://schemas.microsoft.com/office/drawing/2014/main" id="{7CCF5B55-6BF9-1C40-B3C9-6B46C512E0A9}"/>
              </a:ext>
              <a:ext uri="{C183D7F6-B498-43B3-948B-1728B52AA6E4}">
                <adec:decorative xmlns:adec="http://schemas.microsoft.com/office/drawing/2017/decorative" val="1"/>
              </a:ext>
            </a:extLst>
          </p:cNvPr>
          <p:cNvSpPr/>
          <p:nvPr userDrawn="1"/>
        </p:nvSpPr>
        <p:spPr>
          <a:xfrm>
            <a:off x="4416304" y="2509481"/>
            <a:ext cx="3594528"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5" name="Text Placeholder 13">
            <a:extLst>
              <a:ext uri="{FF2B5EF4-FFF2-40B4-BE49-F238E27FC236}">
                <a16:creationId xmlns:a16="http://schemas.microsoft.com/office/drawing/2014/main" id="{1705EBAA-8AC1-C94A-8137-C4E379CC3F5E}"/>
              </a:ext>
            </a:extLst>
          </p:cNvPr>
          <p:cNvSpPr>
            <a:spLocks noGrp="1"/>
          </p:cNvSpPr>
          <p:nvPr>
            <p:ph type="body" sz="quarter" idx="25" hasCustomPrompt="1"/>
          </p:nvPr>
        </p:nvSpPr>
        <p:spPr>
          <a:xfrm>
            <a:off x="4416304" y="2568633"/>
            <a:ext cx="3594528" cy="3545089"/>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5" name="Text Placeholder 3">
            <a:extLst>
              <a:ext uri="{FF2B5EF4-FFF2-40B4-BE49-F238E27FC236}">
                <a16:creationId xmlns:a16="http://schemas.microsoft.com/office/drawing/2014/main" id="{291F475F-7C17-C940-9DD9-01C6DAE1BC36}"/>
              </a:ext>
            </a:extLst>
          </p:cNvPr>
          <p:cNvSpPr>
            <a:spLocks noGrp="1"/>
          </p:cNvSpPr>
          <p:nvPr>
            <p:ph type="body" sz="quarter" idx="23" hasCustomPrompt="1"/>
          </p:nvPr>
        </p:nvSpPr>
        <p:spPr>
          <a:xfrm>
            <a:off x="8239588" y="1572122"/>
            <a:ext cx="3594528" cy="914400"/>
          </a:xfrm>
          <a:noFill/>
        </p:spPr>
        <p:txBody>
          <a:bodyPr lIns="0" tIns="91440" rIns="182880" bIns="91440" anchor="b"/>
          <a:lstStyle>
            <a:lvl1pPr>
              <a:defRPr sz="1800">
                <a:solidFill>
                  <a:schemeClr val="tx2"/>
                </a:solidFill>
              </a:defRPr>
            </a:lvl1pPr>
            <a:lvl2pPr marL="0" indent="0">
              <a:buFont typeface="Arial" panose="020B0604020202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header</a:t>
            </a:r>
          </a:p>
        </p:txBody>
      </p:sp>
      <p:sp>
        <p:nvSpPr>
          <p:cNvPr id="23" name="Rectangle 22">
            <a:extLst>
              <a:ext uri="{FF2B5EF4-FFF2-40B4-BE49-F238E27FC236}">
                <a16:creationId xmlns:a16="http://schemas.microsoft.com/office/drawing/2014/main" id="{A3307E67-05AD-DC4C-B576-D5AEBCE03504}"/>
              </a:ext>
              <a:ext uri="{C183D7F6-B498-43B3-948B-1728B52AA6E4}">
                <adec:decorative xmlns:adec="http://schemas.microsoft.com/office/drawing/2017/decorative" val="1"/>
              </a:ext>
            </a:extLst>
          </p:cNvPr>
          <p:cNvSpPr/>
          <p:nvPr userDrawn="1"/>
        </p:nvSpPr>
        <p:spPr>
          <a:xfrm>
            <a:off x="8239588" y="2509480"/>
            <a:ext cx="3594528" cy="50246"/>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6" name="Text Placeholder 12">
            <a:extLst>
              <a:ext uri="{FF2B5EF4-FFF2-40B4-BE49-F238E27FC236}">
                <a16:creationId xmlns:a16="http://schemas.microsoft.com/office/drawing/2014/main" id="{71F1918C-24B6-EA40-86B8-40CC1FFA04DD}"/>
              </a:ext>
            </a:extLst>
          </p:cNvPr>
          <p:cNvSpPr>
            <a:spLocks noGrp="1"/>
          </p:cNvSpPr>
          <p:nvPr>
            <p:ph type="body" sz="quarter" idx="24" hasCustomPrompt="1"/>
          </p:nvPr>
        </p:nvSpPr>
        <p:spPr>
          <a:xfrm>
            <a:off x="8239588" y="2568633"/>
            <a:ext cx="3594528" cy="3566321"/>
          </a:xfrm>
          <a:noFill/>
          <a:ln>
            <a:noFill/>
          </a:ln>
        </p:spPr>
        <p:txBody>
          <a:bodyPr lIns="0" tIns="182880" rIns="182880" bIns="182880"/>
          <a:lstStyle>
            <a:lvl1pPr>
              <a:defRPr sz="1600"/>
            </a:lvl1pPr>
          </a:lstStyle>
          <a:p>
            <a:r>
              <a:rPr lang="en-US"/>
              <a:t>Click to add text</a:t>
            </a:r>
          </a:p>
          <a:p>
            <a:r>
              <a:rPr lang="en-US"/>
              <a:t>Click to add text</a:t>
            </a:r>
          </a:p>
          <a:p>
            <a:r>
              <a:rPr lang="en-US"/>
              <a:t>Click to add text</a:t>
            </a:r>
          </a:p>
          <a:p>
            <a:r>
              <a:rPr lang="en-US"/>
              <a:t>Click to add text</a:t>
            </a:r>
          </a:p>
          <a:p>
            <a:endParaRPr lang="en-US"/>
          </a:p>
        </p:txBody>
      </p:sp>
      <p:sp>
        <p:nvSpPr>
          <p:cNvPr id="16" name="page number">
            <a:extLst>
              <a:ext uri="{FF2B5EF4-FFF2-40B4-BE49-F238E27FC236}">
                <a16:creationId xmlns:a16="http://schemas.microsoft.com/office/drawing/2014/main" id="{92EF0029-2E8D-A049-B628-9CD998ABBA4E}"/>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ntent Dynamic – Color on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add subtitle</a:t>
            </a:r>
          </a:p>
        </p:txBody>
      </p:sp>
      <p:sp>
        <p:nvSpPr>
          <p:cNvPr id="7" name="Rectangle 6">
            <a:extLst>
              <a:ext uri="{FF2B5EF4-FFF2-40B4-BE49-F238E27FC236}">
                <a16:creationId xmlns:a16="http://schemas.microsoft.com/office/drawing/2014/main" id="{46C46746-3F52-B747-AB36-13FA9367DB14}"/>
              </a:ext>
              <a:ext uri="{C183D7F6-B498-43B3-948B-1728B52AA6E4}">
                <adec:decorative xmlns:adec="http://schemas.microsoft.com/office/drawing/2017/decorative" val="1"/>
              </a:ext>
            </a:extLst>
          </p:cNvPr>
          <p:cNvSpPr/>
          <p:nvPr userDrawn="1"/>
        </p:nvSpPr>
        <p:spPr>
          <a:xfrm flipV="1">
            <a:off x="0" y="1589925"/>
            <a:ext cx="2894766"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9"/>
            <a:ext cx="2894767" cy="4527411"/>
          </a:xfrm>
          <a:solidFill>
            <a:srgbClr val="05142E"/>
          </a:solidFill>
        </p:spPr>
        <p:txBody>
          <a:bodyPr lIns="594360" tIns="457200" rIns="457200" bIns="457200"/>
          <a:lstStyle>
            <a:lvl1pPr>
              <a:defRPr sz="1600">
                <a:solidFill>
                  <a:schemeClr val="tx2"/>
                </a:solidFill>
              </a:defRPr>
            </a:lvl1pPr>
            <a:lvl2pPr marL="171450" indent="-171450">
              <a:buClrTx/>
              <a:defRPr sz="1400">
                <a:solidFill>
                  <a:schemeClr val="tx2"/>
                </a:solidFill>
              </a:defRPr>
            </a:lvl2pPr>
            <a:lvl3pPr marL="342900" indent="-171450">
              <a:buClr>
                <a:schemeClr val="tx2"/>
              </a:buClr>
              <a:defRPr sz="1200">
                <a:solidFill>
                  <a:schemeClr val="tx2"/>
                </a:solidFill>
              </a:defRPr>
            </a:lvl3pPr>
            <a:lvl4pPr marL="514350" indent="-171450">
              <a:buClr>
                <a:schemeClr val="tx2"/>
              </a:buClr>
              <a:defRPr sz="1100">
                <a:solidFill>
                  <a:schemeClr val="tx2"/>
                </a:solidFill>
              </a:defRPr>
            </a:lvl4pPr>
            <a:lvl5pPr marL="742950" indent="-171450">
              <a:buClr>
                <a:schemeClr val="tx2"/>
              </a:buClr>
              <a:defRPr sz="1100">
                <a:solidFill>
                  <a:schemeClr val="tx2"/>
                </a:solidFill>
              </a:defRPr>
            </a:lvl5pPr>
            <a:lvl6pPr marL="750888" indent="-115888">
              <a:buClrTx/>
              <a:tabLst/>
              <a:defRPr sz="1100">
                <a:solidFill>
                  <a:schemeClr val="tx2"/>
                </a:solidFill>
              </a:defRPr>
            </a:lvl6pPr>
            <a:lvl7pPr marL="866775" indent="-115888">
              <a:buClrTx/>
              <a:tabLst/>
              <a:defRPr sz="1100">
                <a:solidFill>
                  <a:schemeClr val="tx2"/>
                </a:solidFill>
              </a:defRPr>
            </a:lvl7pPr>
            <a:lvl8pPr marL="919163" indent="-115888">
              <a:buClrTx/>
              <a:tabLst/>
              <a:defRPr sz="1100">
                <a:solidFill>
                  <a:schemeClr val="tx2"/>
                </a:solidFill>
              </a:defRPr>
            </a:lvl8pPr>
            <a:lvl9pPr marL="1036638" indent="-117475">
              <a:buClrTx/>
              <a:tabLst/>
              <a:defRPr sz="1100">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5"/>
            <a:endParaRPr lang="en-US"/>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2086" y="1600200"/>
            <a:ext cx="8231744" cy="4572000"/>
          </a:xfrm>
        </p:spPr>
        <p:txBody>
          <a:bodyPr tIns="457200"/>
          <a:lstStyle>
            <a:lvl1pPr>
              <a:defRPr/>
            </a:lvl1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Nineth level</a:t>
            </a:r>
          </a:p>
        </p:txBody>
      </p:sp>
      <p:sp>
        <p:nvSpPr>
          <p:cNvPr id="8" name="page number">
            <a:extLst>
              <a:ext uri="{FF2B5EF4-FFF2-40B4-BE49-F238E27FC236}">
                <a16:creationId xmlns:a16="http://schemas.microsoft.com/office/drawing/2014/main" id="{A89FCC65-3A18-8D40-9477-3B2A71EBF72C}"/>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ntent Dynamic – Color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171" y="1600200"/>
            <a:ext cx="8231744" cy="45720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add graph, diagram or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a:p>
            <a:pPr lvl="0"/>
            <a:endParaRPr lang="en-US"/>
          </a:p>
        </p:txBody>
      </p:sp>
      <p:sp>
        <p:nvSpPr>
          <p:cNvPr id="7" name="Rectangle 6">
            <a:extLst>
              <a:ext uri="{FF2B5EF4-FFF2-40B4-BE49-F238E27FC236}">
                <a16:creationId xmlns:a16="http://schemas.microsoft.com/office/drawing/2014/main" id="{58CB4DEC-BDC5-8446-906A-A3F44C2B4F3B}"/>
              </a:ext>
              <a:ext uri="{C183D7F6-B498-43B3-948B-1728B52AA6E4}">
                <adec:decorative xmlns:adec="http://schemas.microsoft.com/office/drawing/2017/decorative" val="1"/>
              </a:ext>
            </a:extLst>
          </p:cNvPr>
          <p:cNvSpPr/>
          <p:nvPr userDrawn="1"/>
        </p:nvSpPr>
        <p:spPr>
          <a:xfrm flipV="1">
            <a:off x="9297234" y="1589925"/>
            <a:ext cx="2894766"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7234" y="1644789"/>
            <a:ext cx="2894766" cy="4527411"/>
          </a:xfrm>
          <a:solidFill>
            <a:srgbClr val="05142E"/>
          </a:solidFill>
        </p:spPr>
        <p:txBody>
          <a:bodyPr lIns="457200" tIns="457200" rIns="594360" bIns="457200"/>
          <a:lstStyle>
            <a:lvl1pPr>
              <a:defRPr sz="1600">
                <a:solidFill>
                  <a:schemeClr val="tx2"/>
                </a:solidFill>
              </a:defRPr>
            </a:lvl1pPr>
            <a:lvl2pPr marL="171450" indent="-171450">
              <a:buClrTx/>
              <a:defRPr sz="1400">
                <a:solidFill>
                  <a:schemeClr val="tx2"/>
                </a:solidFill>
              </a:defRPr>
            </a:lvl2pPr>
            <a:lvl3pPr marL="342900" indent="-171450">
              <a:buClrTx/>
              <a:defRPr sz="1200">
                <a:solidFill>
                  <a:schemeClr val="tx2"/>
                </a:solidFill>
              </a:defRPr>
            </a:lvl3pPr>
            <a:lvl4pPr marL="514350" indent="-171450">
              <a:buClrTx/>
              <a:defRPr sz="1100">
                <a:solidFill>
                  <a:schemeClr val="tx2"/>
                </a:solidFill>
              </a:defRPr>
            </a:lvl4pPr>
            <a:lvl5pPr marL="685800" indent="-171450">
              <a:buClrTx/>
              <a:defRPr sz="1100">
                <a:solidFill>
                  <a:schemeClr val="tx2"/>
                </a:solidFill>
              </a:defRPr>
            </a:lvl5pPr>
            <a:lvl6pPr>
              <a:buClrTx/>
              <a:defRPr>
                <a:solidFill>
                  <a:schemeClr val="tx2"/>
                </a:solidFill>
              </a:defRPr>
            </a:lvl6pPr>
            <a:lvl7pPr>
              <a:buClrTx/>
              <a:defRPr>
                <a:solidFill>
                  <a:schemeClr val="tx2"/>
                </a:solidFill>
              </a:defRPr>
            </a:lvl7pPr>
            <a:lvl8pPr>
              <a:buClrTx/>
              <a:defRPr>
                <a:solidFill>
                  <a:schemeClr val="tx2"/>
                </a:solidFill>
              </a:defRPr>
            </a:lvl8pPr>
            <a:lvl9pPr>
              <a:buClrTx/>
              <a:defRPr>
                <a:solidFill>
                  <a:schemeClr val="tx2"/>
                </a:solidFill>
              </a:defRPr>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9" name="page number">
            <a:extLst>
              <a:ext uri="{FF2B5EF4-FFF2-40B4-BE49-F238E27FC236}">
                <a16:creationId xmlns:a16="http://schemas.microsoft.com/office/drawing/2014/main" id="{F1C14001-DD62-3740-A17A-2E5150678D6C}"/>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agram with Content on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7" name="Content Placeholder 17">
            <a:extLst>
              <a:ext uri="{FF2B5EF4-FFF2-40B4-BE49-F238E27FC236}">
                <a16:creationId xmlns:a16="http://schemas.microsoft.com/office/drawing/2014/main" id="{26B18473-7C36-FF44-8FD1-878250819960}"/>
              </a:ext>
            </a:extLst>
          </p:cNvPr>
          <p:cNvSpPr>
            <a:spLocks noGrp="1"/>
          </p:cNvSpPr>
          <p:nvPr>
            <p:ph sz="quarter" idx="14"/>
          </p:nvPr>
        </p:nvSpPr>
        <p:spPr bwMode="ltGray">
          <a:xfrm>
            <a:off x="595579" y="1600201"/>
            <a:ext cx="741282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sp>
        <p:nvSpPr>
          <p:cNvPr id="10" name="Rectangle 9">
            <a:extLst>
              <a:ext uri="{FF2B5EF4-FFF2-40B4-BE49-F238E27FC236}">
                <a16:creationId xmlns:a16="http://schemas.microsoft.com/office/drawing/2014/main" id="{5873C4F9-8CF9-8742-81ED-F9E95481357C}"/>
              </a:ext>
              <a:ext uri="{C183D7F6-B498-43B3-948B-1728B52AA6E4}">
                <adec:decorative xmlns:adec="http://schemas.microsoft.com/office/drawing/2017/decorative" val="1"/>
              </a:ext>
            </a:extLst>
          </p:cNvPr>
          <p:cNvSpPr/>
          <p:nvPr userDrawn="1"/>
        </p:nvSpPr>
        <p:spPr>
          <a:xfrm flipV="1">
            <a:off x="8382255" y="1589923"/>
            <a:ext cx="3809746" cy="6470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a:p>
            <a:pPr algn="ctr">
              <a:spcAft>
                <a:spcPts val="600"/>
              </a:spcAft>
            </a:pPr>
            <a:endParaRPr lang="en-US" sz="1200">
              <a:solidFill>
                <a:schemeClr val="bg1"/>
              </a:solidFill>
            </a:endParaRPr>
          </a:p>
        </p:txBody>
      </p:sp>
      <p:sp>
        <p:nvSpPr>
          <p:cNvPr id="8" name="Text Placeholder 4">
            <a:extLst>
              <a:ext uri="{FF2B5EF4-FFF2-40B4-BE49-F238E27FC236}">
                <a16:creationId xmlns:a16="http://schemas.microsoft.com/office/drawing/2014/main" id="{FE8ABAC7-12DC-9840-8209-743E355DDA36}"/>
              </a:ext>
            </a:extLst>
          </p:cNvPr>
          <p:cNvSpPr>
            <a:spLocks noGrp="1"/>
          </p:cNvSpPr>
          <p:nvPr>
            <p:ph type="body" sz="quarter" idx="17" hasCustomPrompt="1"/>
          </p:nvPr>
        </p:nvSpPr>
        <p:spPr>
          <a:xfrm>
            <a:off x="8382596" y="1600200"/>
            <a:ext cx="3809404"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1" name="page number">
            <a:extLst>
              <a:ext uri="{FF2B5EF4-FFF2-40B4-BE49-F238E27FC236}">
                <a16:creationId xmlns:a16="http://schemas.microsoft.com/office/drawing/2014/main" id="{4CECE377-84CB-0E46-985D-1763F651BFF7}"/>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Thank You / Closing - Leaf">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pic>
        <p:nvPicPr>
          <p:cNvPr id="10" name="VMware logo">
            <a:extLst>
              <a:ext uri="{FF2B5EF4-FFF2-40B4-BE49-F238E27FC236}">
                <a16:creationId xmlns:a16="http://schemas.microsoft.com/office/drawing/2014/main" id="{DF93444F-2EFF-C744-BD68-2704CA0F37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2" name="Copyright" descr="Confidential copyright VMware, Inc. 2021">
            <a:extLst>
              <a:ext uri="{FF2B5EF4-FFF2-40B4-BE49-F238E27FC236}">
                <a16:creationId xmlns:a16="http://schemas.microsoft.com/office/drawing/2014/main" id="{362C750D-B01C-E641-B0D0-101E3D1D39F1}"/>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19569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iagram with Outcome,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1" name="Content Placeholder 17">
            <a:extLst>
              <a:ext uri="{FF2B5EF4-FFF2-40B4-BE49-F238E27FC236}">
                <a16:creationId xmlns:a16="http://schemas.microsoft.com/office/drawing/2014/main" id="{17A4EAD9-EDC0-854A-BE77-B1CAE3927DCF}"/>
              </a:ext>
            </a:extLst>
          </p:cNvPr>
          <p:cNvSpPr>
            <a:spLocks noGrp="1"/>
          </p:cNvSpPr>
          <p:nvPr>
            <p:ph sz="quarter" idx="14"/>
          </p:nvPr>
        </p:nvSpPr>
        <p:spPr bwMode="ltGray">
          <a:xfrm>
            <a:off x="595579" y="1600201"/>
            <a:ext cx="741282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2596" y="1608668"/>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800">
                <a:solidFill>
                  <a:schemeClr val="accent4"/>
                </a:solidFill>
              </a:defRPr>
            </a:lvl1pPr>
            <a:lvl5pPr>
              <a:defRPr/>
            </a:lvl5pPr>
          </a:lstStyle>
          <a:p>
            <a:pPr lvl="0"/>
            <a:r>
              <a:rPr lang="en-US"/>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81008" y="2063048"/>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2596" y="3872441"/>
            <a:ext cx="3809404"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800">
                <a:solidFill>
                  <a:schemeClr val="accent2"/>
                </a:solidFill>
              </a:defRPr>
            </a:lvl1pPr>
            <a:lvl5pPr>
              <a:defRPr/>
            </a:lvl5pPr>
          </a:lstStyle>
          <a:p>
            <a:pPr lvl="0"/>
            <a:r>
              <a:rPr lang="en-US"/>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81008" y="4347904"/>
            <a:ext cx="3202822" cy="1600200"/>
          </a:xfrm>
        </p:spPr>
        <p:txBody>
          <a:bodyPr/>
          <a:lstStyle>
            <a:lvl1pPr>
              <a:defRPr sz="1600"/>
            </a:lvl1pPr>
            <a:lvl2pPr>
              <a:defRPr sz="1400"/>
            </a:lvl2pPr>
            <a:lvl3pPr>
              <a:defRPr sz="1400"/>
            </a:lvl3pPr>
          </a:lstStyle>
          <a:p>
            <a:pPr lvl="0"/>
            <a:r>
              <a:rPr lang="en-US"/>
              <a:t>Click to add text</a:t>
            </a:r>
          </a:p>
          <a:p>
            <a:pPr lvl="1"/>
            <a:r>
              <a:rPr lang="en-US"/>
              <a:t>Second level</a:t>
            </a:r>
          </a:p>
          <a:p>
            <a:pPr lvl="2"/>
            <a:r>
              <a:rPr lang="en-US"/>
              <a:t>Third level</a:t>
            </a:r>
          </a:p>
        </p:txBody>
      </p:sp>
      <p:sp>
        <p:nvSpPr>
          <p:cNvPr id="13" name="page number">
            <a:extLst>
              <a:ext uri="{FF2B5EF4-FFF2-40B4-BE49-F238E27FC236}">
                <a16:creationId xmlns:a16="http://schemas.microsoft.com/office/drawing/2014/main" id="{C493AAB2-C082-F649-BBFE-EEF510C04A50}"/>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Customer Success – add Company Name here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the highlighted business impact</a:t>
            </a:r>
          </a:p>
        </p:txBody>
      </p:sp>
      <p:cxnSp>
        <p:nvCxnSpPr>
          <p:cNvPr id="64" name="Straight Connector 63">
            <a:extLst>
              <a:ext uri="{FF2B5EF4-FFF2-40B4-BE49-F238E27FC236}">
                <a16:creationId xmlns:a16="http://schemas.microsoft.com/office/drawing/2014/main" id="{D82C44A7-1E16-F142-8E30-E809D92E8F2D}"/>
              </a:ext>
              <a:ext uri="{C183D7F6-B498-43B3-948B-1728B52AA6E4}">
                <adec:decorative xmlns:adec="http://schemas.microsoft.com/office/drawing/2017/decorative" val="1"/>
              </a:ext>
            </a:extLst>
          </p:cNvPr>
          <p:cNvCxnSpPr>
            <a:cxnSpLocks/>
          </p:cNvCxnSpPr>
          <p:nvPr userDrawn="1"/>
        </p:nvCxnSpPr>
        <p:spPr>
          <a:xfrm>
            <a:off x="609759" y="1552248"/>
            <a:ext cx="3472650"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 Placeholder 6">
            <a:extLst>
              <a:ext uri="{FF2B5EF4-FFF2-40B4-BE49-F238E27FC236}">
                <a16:creationId xmlns:a16="http://schemas.microsoft.com/office/drawing/2014/main" id="{911C5C0B-099F-7D49-9391-829B04035421}"/>
              </a:ext>
            </a:extLst>
          </p:cNvPr>
          <p:cNvSpPr>
            <a:spLocks noGrp="1"/>
          </p:cNvSpPr>
          <p:nvPr>
            <p:ph type="body" sz="quarter" idx="17" hasCustomPrompt="1"/>
          </p:nvPr>
        </p:nvSpPr>
        <p:spPr>
          <a:xfrm>
            <a:off x="613253" y="1564006"/>
            <a:ext cx="2007123" cy="227454"/>
          </a:xfrm>
        </p:spPr>
        <p:txBody>
          <a:bodyPr anchor="b"/>
          <a:lstStyle>
            <a:lvl1pPr>
              <a:lnSpc>
                <a:spcPct val="100000"/>
              </a:lnSpc>
              <a:spcBef>
                <a:spcPts val="0"/>
              </a:spcBef>
              <a:defRPr sz="1200">
                <a:solidFill>
                  <a:schemeClr val="accent3"/>
                </a:solidFill>
              </a:defRPr>
            </a:lvl1pPr>
            <a:lvl5pPr>
              <a:defRPr/>
            </a:lvl5pPr>
          </a:lstStyle>
          <a:p>
            <a:pPr lvl="0"/>
            <a:r>
              <a:rPr lang="en-US"/>
              <a:t>ABOUT</a:t>
            </a:r>
          </a:p>
        </p:txBody>
      </p:sp>
      <p:sp>
        <p:nvSpPr>
          <p:cNvPr id="66" name="Content Placeholder 17">
            <a:extLst>
              <a:ext uri="{FF2B5EF4-FFF2-40B4-BE49-F238E27FC236}">
                <a16:creationId xmlns:a16="http://schemas.microsoft.com/office/drawing/2014/main" id="{8048ABEB-8866-174A-85CD-A0E8EB9A0C91}"/>
              </a:ext>
            </a:extLst>
          </p:cNvPr>
          <p:cNvSpPr>
            <a:spLocks noGrp="1"/>
          </p:cNvSpPr>
          <p:nvPr>
            <p:ph sz="quarter" idx="16" hasCustomPrompt="1"/>
          </p:nvPr>
        </p:nvSpPr>
        <p:spPr>
          <a:xfrm>
            <a:off x="611804" y="1901094"/>
            <a:ext cx="3202682"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67" name="Straight Connector 66">
            <a:extLst>
              <a:ext uri="{FF2B5EF4-FFF2-40B4-BE49-F238E27FC236}">
                <a16:creationId xmlns:a16="http://schemas.microsoft.com/office/drawing/2014/main" id="{BC7A4F4E-59A7-534A-9AA5-B5917DAD3D00}"/>
              </a:ext>
              <a:ext uri="{C183D7F6-B498-43B3-948B-1728B52AA6E4}">
                <adec:decorative xmlns:adec="http://schemas.microsoft.com/office/drawing/2017/decorative" val="1"/>
              </a:ext>
            </a:extLst>
          </p:cNvPr>
          <p:cNvCxnSpPr>
            <a:cxnSpLocks/>
          </p:cNvCxnSpPr>
          <p:nvPr userDrawn="1"/>
        </p:nvCxnSpPr>
        <p:spPr>
          <a:xfrm>
            <a:off x="4413314" y="1552248"/>
            <a:ext cx="3472650" cy="0"/>
          </a:xfrm>
          <a:prstGeom prst="line">
            <a:avLst/>
          </a:prstGeom>
          <a:ln w="22225">
            <a:solidFill>
              <a:schemeClr val="accent3"/>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 Placeholder 6">
            <a:extLst>
              <a:ext uri="{FF2B5EF4-FFF2-40B4-BE49-F238E27FC236}">
                <a16:creationId xmlns:a16="http://schemas.microsoft.com/office/drawing/2014/main" id="{A2BB70DF-5D9E-544E-ACAD-35C5C90C9840}"/>
              </a:ext>
            </a:extLst>
          </p:cNvPr>
          <p:cNvSpPr>
            <a:spLocks noGrp="1"/>
          </p:cNvSpPr>
          <p:nvPr>
            <p:ph type="body" sz="quarter" idx="39" hasCustomPrompt="1"/>
          </p:nvPr>
        </p:nvSpPr>
        <p:spPr>
          <a:xfrm>
            <a:off x="4419163" y="1564006"/>
            <a:ext cx="2007123" cy="227454"/>
          </a:xfrm>
        </p:spPr>
        <p:txBody>
          <a:bodyPr anchor="b"/>
          <a:lstStyle>
            <a:lvl1pPr>
              <a:lnSpc>
                <a:spcPct val="100000"/>
              </a:lnSpc>
              <a:spcBef>
                <a:spcPts val="0"/>
              </a:spcBef>
              <a:defRPr sz="1200">
                <a:solidFill>
                  <a:schemeClr val="accent3"/>
                </a:solidFill>
              </a:defRPr>
            </a:lvl1pPr>
            <a:lvl5pPr>
              <a:defRPr/>
            </a:lvl5pPr>
          </a:lstStyle>
          <a:p>
            <a:pPr lvl="0"/>
            <a:r>
              <a:rPr lang="en-US"/>
              <a:t>SOLUTION</a:t>
            </a:r>
          </a:p>
        </p:txBody>
      </p:sp>
      <p:sp>
        <p:nvSpPr>
          <p:cNvPr id="69" name="Content Placeholder 17">
            <a:extLst>
              <a:ext uri="{FF2B5EF4-FFF2-40B4-BE49-F238E27FC236}">
                <a16:creationId xmlns:a16="http://schemas.microsoft.com/office/drawing/2014/main" id="{E60CD837-B22A-B148-8187-99B6B5CBC1D2}"/>
              </a:ext>
            </a:extLst>
          </p:cNvPr>
          <p:cNvSpPr>
            <a:spLocks noGrp="1"/>
          </p:cNvSpPr>
          <p:nvPr>
            <p:ph sz="quarter" idx="20" hasCustomPrompt="1"/>
          </p:nvPr>
        </p:nvSpPr>
        <p:spPr>
          <a:xfrm>
            <a:off x="4415360" y="1901094"/>
            <a:ext cx="3202682"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0" name="Straight Connector 69">
            <a:extLst>
              <a:ext uri="{FF2B5EF4-FFF2-40B4-BE49-F238E27FC236}">
                <a16:creationId xmlns:a16="http://schemas.microsoft.com/office/drawing/2014/main" id="{257B340A-AC3F-5943-87A0-F333365C4EBE}"/>
              </a:ext>
              <a:ext uri="{C183D7F6-B498-43B3-948B-1728B52AA6E4}">
                <adec:decorative xmlns:adec="http://schemas.microsoft.com/office/drawing/2017/decorative" val="1"/>
              </a:ext>
            </a:extLst>
          </p:cNvPr>
          <p:cNvCxnSpPr>
            <a:cxnSpLocks/>
          </p:cNvCxnSpPr>
          <p:nvPr userDrawn="1"/>
        </p:nvCxnSpPr>
        <p:spPr>
          <a:xfrm>
            <a:off x="609759" y="3325372"/>
            <a:ext cx="3472650"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Text Placeholder 6">
            <a:extLst>
              <a:ext uri="{FF2B5EF4-FFF2-40B4-BE49-F238E27FC236}">
                <a16:creationId xmlns:a16="http://schemas.microsoft.com/office/drawing/2014/main" id="{1217A9E1-9ABC-E743-88BF-A538352C69FC}"/>
              </a:ext>
            </a:extLst>
          </p:cNvPr>
          <p:cNvSpPr>
            <a:spLocks noGrp="1"/>
          </p:cNvSpPr>
          <p:nvPr>
            <p:ph type="body" sz="quarter" idx="19" hasCustomPrompt="1"/>
          </p:nvPr>
        </p:nvSpPr>
        <p:spPr>
          <a:xfrm>
            <a:off x="613253" y="3345364"/>
            <a:ext cx="2007123" cy="227454"/>
          </a:xfrm>
        </p:spPr>
        <p:txBody>
          <a:bodyPr anchor="b"/>
          <a:lstStyle>
            <a:lvl1pPr>
              <a:lnSpc>
                <a:spcPct val="100000"/>
              </a:lnSpc>
              <a:spcBef>
                <a:spcPts val="0"/>
              </a:spcBef>
              <a:defRPr sz="1200">
                <a:solidFill>
                  <a:schemeClr val="accent4"/>
                </a:solidFill>
              </a:defRPr>
            </a:lvl1pPr>
            <a:lvl5pPr>
              <a:defRPr/>
            </a:lvl5pPr>
          </a:lstStyle>
          <a:p>
            <a:pPr lvl="0"/>
            <a:r>
              <a:rPr lang="en-US"/>
              <a:t>CHALLENGES</a:t>
            </a:r>
          </a:p>
        </p:txBody>
      </p:sp>
      <p:sp>
        <p:nvSpPr>
          <p:cNvPr id="77" name="Content Placeholder 17">
            <a:extLst>
              <a:ext uri="{FF2B5EF4-FFF2-40B4-BE49-F238E27FC236}">
                <a16:creationId xmlns:a16="http://schemas.microsoft.com/office/drawing/2014/main" id="{60CCE6F8-00BA-FE47-BE1D-5FF1ABA2282B}"/>
              </a:ext>
            </a:extLst>
          </p:cNvPr>
          <p:cNvSpPr>
            <a:spLocks noGrp="1"/>
          </p:cNvSpPr>
          <p:nvPr>
            <p:ph sz="quarter" idx="18" hasCustomPrompt="1"/>
          </p:nvPr>
        </p:nvSpPr>
        <p:spPr>
          <a:xfrm>
            <a:off x="611804" y="3693431"/>
            <a:ext cx="3202682"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78" name="Straight Connector 77">
            <a:extLst>
              <a:ext uri="{FF2B5EF4-FFF2-40B4-BE49-F238E27FC236}">
                <a16:creationId xmlns:a16="http://schemas.microsoft.com/office/drawing/2014/main" id="{712FAD1C-0AFD-904C-9405-51F71D8225C2}"/>
              </a:ext>
              <a:ext uri="{C183D7F6-B498-43B3-948B-1728B52AA6E4}">
                <adec:decorative xmlns:adec="http://schemas.microsoft.com/office/drawing/2017/decorative" val="1"/>
              </a:ext>
            </a:extLst>
          </p:cNvPr>
          <p:cNvCxnSpPr>
            <a:cxnSpLocks/>
          </p:cNvCxnSpPr>
          <p:nvPr userDrawn="1"/>
        </p:nvCxnSpPr>
        <p:spPr>
          <a:xfrm>
            <a:off x="4413314" y="3325372"/>
            <a:ext cx="3472650" cy="0"/>
          </a:xfrm>
          <a:prstGeom prst="line">
            <a:avLst/>
          </a:prstGeom>
          <a:ln w="22225">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 Placeholder 33">
            <a:extLst>
              <a:ext uri="{FF2B5EF4-FFF2-40B4-BE49-F238E27FC236}">
                <a16:creationId xmlns:a16="http://schemas.microsoft.com/office/drawing/2014/main" id="{AD1B74FD-EFD6-4343-B54F-AA66B51EDA24}"/>
              </a:ext>
            </a:extLst>
          </p:cNvPr>
          <p:cNvSpPr>
            <a:spLocks noGrp="1"/>
          </p:cNvSpPr>
          <p:nvPr>
            <p:ph type="body" sz="quarter" idx="23" hasCustomPrompt="1"/>
          </p:nvPr>
        </p:nvSpPr>
        <p:spPr>
          <a:xfrm>
            <a:off x="4427964" y="3345364"/>
            <a:ext cx="2007123" cy="227454"/>
          </a:xfrm>
        </p:spPr>
        <p:txBody>
          <a:bodyPr anchor="b" anchorCtr="0"/>
          <a:lstStyle>
            <a:lvl1pPr>
              <a:defRPr sz="1200">
                <a:solidFill>
                  <a:schemeClr val="accent4"/>
                </a:solidFill>
              </a:defRPr>
            </a:lvl1pPr>
          </a:lstStyle>
          <a:p>
            <a:r>
              <a:rPr lang="en-US"/>
              <a:t>IMPACT</a:t>
            </a:r>
          </a:p>
        </p:txBody>
      </p:sp>
      <p:sp>
        <p:nvSpPr>
          <p:cNvPr id="80" name="Content Placeholder 17">
            <a:extLst>
              <a:ext uri="{FF2B5EF4-FFF2-40B4-BE49-F238E27FC236}">
                <a16:creationId xmlns:a16="http://schemas.microsoft.com/office/drawing/2014/main" id="{D9A93B31-D42C-684C-8C85-6B3D8FD65D49}"/>
              </a:ext>
            </a:extLst>
          </p:cNvPr>
          <p:cNvSpPr>
            <a:spLocks noGrp="1"/>
          </p:cNvSpPr>
          <p:nvPr>
            <p:ph sz="quarter" idx="22" hasCustomPrompt="1"/>
          </p:nvPr>
        </p:nvSpPr>
        <p:spPr>
          <a:xfrm>
            <a:off x="4415360" y="3693431"/>
            <a:ext cx="3202682"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add text</a:t>
            </a:r>
          </a:p>
          <a:p>
            <a:pPr lvl="1"/>
            <a:r>
              <a:rPr lang="en-US"/>
              <a:t>Second level</a:t>
            </a:r>
          </a:p>
        </p:txBody>
      </p:sp>
      <p:cxnSp>
        <p:nvCxnSpPr>
          <p:cNvPr id="81" name="Straight Connector 80">
            <a:extLst>
              <a:ext uri="{FF2B5EF4-FFF2-40B4-BE49-F238E27FC236}">
                <a16:creationId xmlns:a16="http://schemas.microsoft.com/office/drawing/2014/main" id="{4A2355B3-7E7E-044F-95E9-07AEE74F8FDF}"/>
              </a:ext>
              <a:ext uri="{C183D7F6-B498-43B3-948B-1728B52AA6E4}">
                <adec:decorative xmlns:adec="http://schemas.microsoft.com/office/drawing/2017/decorative" val="1"/>
              </a:ext>
            </a:extLst>
          </p:cNvPr>
          <p:cNvCxnSpPr>
            <a:cxnSpLocks/>
          </p:cNvCxnSpPr>
          <p:nvPr userDrawn="1"/>
        </p:nvCxnSpPr>
        <p:spPr>
          <a:xfrm>
            <a:off x="608897" y="5023689"/>
            <a:ext cx="7321685"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 Placeholder 6">
            <a:extLst>
              <a:ext uri="{FF2B5EF4-FFF2-40B4-BE49-F238E27FC236}">
                <a16:creationId xmlns:a16="http://schemas.microsoft.com/office/drawing/2014/main" id="{888943D3-F8FE-424E-8408-516DF0226AC1}"/>
              </a:ext>
            </a:extLst>
          </p:cNvPr>
          <p:cNvSpPr>
            <a:spLocks noGrp="1"/>
          </p:cNvSpPr>
          <p:nvPr>
            <p:ph type="body" sz="quarter" idx="29" hasCustomPrompt="1"/>
          </p:nvPr>
        </p:nvSpPr>
        <p:spPr>
          <a:xfrm>
            <a:off x="613253" y="5026984"/>
            <a:ext cx="3201234" cy="227454"/>
          </a:xfrm>
        </p:spPr>
        <p:txBody>
          <a:bodyPr anchor="b"/>
          <a:lstStyle>
            <a:lvl1pPr algn="l">
              <a:lnSpc>
                <a:spcPct val="100000"/>
              </a:lnSpc>
              <a:spcBef>
                <a:spcPts val="0"/>
              </a:spcBef>
              <a:defRPr sz="1050">
                <a:solidFill>
                  <a:schemeClr val="tx1"/>
                </a:solidFill>
              </a:defRPr>
            </a:lvl1pPr>
            <a:lvl5pPr>
              <a:defRPr/>
            </a:lvl5pPr>
          </a:lstStyle>
          <a:p>
            <a:pPr lvl="0"/>
            <a:r>
              <a:rPr lang="en-US"/>
              <a:t>PRODUCTS</a:t>
            </a:r>
          </a:p>
        </p:txBody>
      </p:sp>
      <p:sp>
        <p:nvSpPr>
          <p:cNvPr id="83" name="Text Placeholder 6">
            <a:extLst>
              <a:ext uri="{FF2B5EF4-FFF2-40B4-BE49-F238E27FC236}">
                <a16:creationId xmlns:a16="http://schemas.microsoft.com/office/drawing/2014/main" id="{2F2119D9-E842-974F-94BC-4F060BC2BFE5}"/>
              </a:ext>
            </a:extLst>
          </p:cNvPr>
          <p:cNvSpPr>
            <a:spLocks noGrp="1"/>
          </p:cNvSpPr>
          <p:nvPr>
            <p:ph type="body" sz="quarter" idx="31" hasCustomPrompt="1"/>
          </p:nvPr>
        </p:nvSpPr>
        <p:spPr>
          <a:xfrm>
            <a:off x="613253" y="5326736"/>
            <a:ext cx="3201234"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84" name="Text Placeholder 6">
            <a:extLst>
              <a:ext uri="{FF2B5EF4-FFF2-40B4-BE49-F238E27FC236}">
                <a16:creationId xmlns:a16="http://schemas.microsoft.com/office/drawing/2014/main" id="{EA7358A8-E6BB-9B46-863F-B870C855A01C}"/>
              </a:ext>
            </a:extLst>
          </p:cNvPr>
          <p:cNvSpPr>
            <a:spLocks noGrp="1"/>
          </p:cNvSpPr>
          <p:nvPr>
            <p:ph type="body" sz="quarter" idx="33" hasCustomPrompt="1"/>
          </p:nvPr>
        </p:nvSpPr>
        <p:spPr>
          <a:xfrm>
            <a:off x="613253" y="5576118"/>
            <a:ext cx="3201234"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85" name="Text Placeholder 6">
            <a:extLst>
              <a:ext uri="{FF2B5EF4-FFF2-40B4-BE49-F238E27FC236}">
                <a16:creationId xmlns:a16="http://schemas.microsoft.com/office/drawing/2014/main" id="{12D51E5D-CCDC-E04A-ABA2-CE42DD694690}"/>
              </a:ext>
            </a:extLst>
          </p:cNvPr>
          <p:cNvSpPr>
            <a:spLocks noGrp="1"/>
          </p:cNvSpPr>
          <p:nvPr>
            <p:ph type="body" sz="quarter" idx="35" hasCustomPrompt="1"/>
          </p:nvPr>
        </p:nvSpPr>
        <p:spPr>
          <a:xfrm>
            <a:off x="613253" y="5807027"/>
            <a:ext cx="3201234"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86" name="Text Placeholder 6">
            <a:extLst>
              <a:ext uri="{FF2B5EF4-FFF2-40B4-BE49-F238E27FC236}">
                <a16:creationId xmlns:a16="http://schemas.microsoft.com/office/drawing/2014/main" id="{9719B0AA-B810-D442-B7B7-B172BFF45888}"/>
              </a:ext>
            </a:extLst>
          </p:cNvPr>
          <p:cNvSpPr>
            <a:spLocks noGrp="1"/>
          </p:cNvSpPr>
          <p:nvPr>
            <p:ph type="body" sz="quarter" idx="40" hasCustomPrompt="1"/>
          </p:nvPr>
        </p:nvSpPr>
        <p:spPr>
          <a:xfrm>
            <a:off x="4394741" y="5039274"/>
            <a:ext cx="3201234" cy="227454"/>
          </a:xfrm>
        </p:spPr>
        <p:txBody>
          <a:bodyPr anchor="b"/>
          <a:lstStyle>
            <a:lvl1pPr algn="l">
              <a:lnSpc>
                <a:spcPct val="100000"/>
              </a:lnSpc>
              <a:spcBef>
                <a:spcPts val="0"/>
              </a:spcBef>
              <a:defRPr sz="1050">
                <a:solidFill>
                  <a:schemeClr val="tx1"/>
                </a:solidFill>
              </a:defRPr>
            </a:lvl1pPr>
            <a:lvl5pPr>
              <a:defRPr/>
            </a:lvl5pPr>
          </a:lstStyle>
          <a:p>
            <a:pPr lvl="0"/>
            <a:r>
              <a:rPr lang="en-US"/>
              <a:t>STRATEGIC PRIORITIES</a:t>
            </a:r>
          </a:p>
        </p:txBody>
      </p:sp>
      <p:sp>
        <p:nvSpPr>
          <p:cNvPr id="94" name="Text Placeholder 6">
            <a:extLst>
              <a:ext uri="{FF2B5EF4-FFF2-40B4-BE49-F238E27FC236}">
                <a16:creationId xmlns:a16="http://schemas.microsoft.com/office/drawing/2014/main" id="{9C2B1AA5-2B0C-E141-8A94-67424B72314A}"/>
              </a:ext>
            </a:extLst>
          </p:cNvPr>
          <p:cNvSpPr>
            <a:spLocks noGrp="1"/>
          </p:cNvSpPr>
          <p:nvPr>
            <p:ph type="body" sz="quarter" idx="36" hasCustomPrompt="1"/>
          </p:nvPr>
        </p:nvSpPr>
        <p:spPr>
          <a:xfrm>
            <a:off x="4401936" y="5327336"/>
            <a:ext cx="3201234"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One</a:t>
            </a:r>
          </a:p>
        </p:txBody>
      </p:sp>
      <p:sp>
        <p:nvSpPr>
          <p:cNvPr id="95" name="Text Placeholder 6">
            <a:extLst>
              <a:ext uri="{FF2B5EF4-FFF2-40B4-BE49-F238E27FC236}">
                <a16:creationId xmlns:a16="http://schemas.microsoft.com/office/drawing/2014/main" id="{5D69D596-F973-9B40-8639-2419E005972E}"/>
              </a:ext>
            </a:extLst>
          </p:cNvPr>
          <p:cNvSpPr>
            <a:spLocks noGrp="1"/>
          </p:cNvSpPr>
          <p:nvPr>
            <p:ph type="body" sz="quarter" idx="37" hasCustomPrompt="1"/>
          </p:nvPr>
        </p:nvSpPr>
        <p:spPr>
          <a:xfrm>
            <a:off x="4401936" y="5576718"/>
            <a:ext cx="3201234"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Two</a:t>
            </a:r>
          </a:p>
        </p:txBody>
      </p:sp>
      <p:sp>
        <p:nvSpPr>
          <p:cNvPr id="96" name="Text Placeholder 6">
            <a:extLst>
              <a:ext uri="{FF2B5EF4-FFF2-40B4-BE49-F238E27FC236}">
                <a16:creationId xmlns:a16="http://schemas.microsoft.com/office/drawing/2014/main" id="{6E53DE17-D9C0-DD42-9A67-55CDEF5D0962}"/>
              </a:ext>
            </a:extLst>
          </p:cNvPr>
          <p:cNvSpPr>
            <a:spLocks noGrp="1"/>
          </p:cNvSpPr>
          <p:nvPr>
            <p:ph type="body" sz="quarter" idx="38" hasCustomPrompt="1"/>
          </p:nvPr>
        </p:nvSpPr>
        <p:spPr>
          <a:xfrm>
            <a:off x="4401936" y="5807627"/>
            <a:ext cx="3201234" cy="227454"/>
          </a:xfrm>
        </p:spPr>
        <p:txBody>
          <a:bodyPr anchor="b"/>
          <a:lstStyle>
            <a:lvl1pPr algn="l">
              <a:lnSpc>
                <a:spcPct val="100000"/>
              </a:lnSpc>
              <a:spcBef>
                <a:spcPts val="0"/>
              </a:spcBef>
              <a:defRPr sz="1000">
                <a:solidFill>
                  <a:schemeClr val="tx1"/>
                </a:solidFill>
              </a:defRPr>
            </a:lvl1pPr>
            <a:lvl5pPr>
              <a:defRPr/>
            </a:lvl5pPr>
          </a:lstStyle>
          <a:p>
            <a:pPr lvl="0"/>
            <a:r>
              <a:rPr lang="en-US"/>
              <a:t>Product Three</a:t>
            </a:r>
          </a:p>
        </p:txBody>
      </p:sp>
      <p:sp>
        <p:nvSpPr>
          <p:cNvPr id="97" name="Picture Placeholder 8">
            <a:extLst>
              <a:ext uri="{FF2B5EF4-FFF2-40B4-BE49-F238E27FC236}">
                <a16:creationId xmlns:a16="http://schemas.microsoft.com/office/drawing/2014/main" id="{F455966B-95D8-454D-AFEC-734D26D4735D}"/>
              </a:ext>
            </a:extLst>
          </p:cNvPr>
          <p:cNvSpPr>
            <a:spLocks noGrp="1"/>
          </p:cNvSpPr>
          <p:nvPr>
            <p:ph type="pic" sz="quarter" idx="25" hasCustomPrompt="1"/>
          </p:nvPr>
        </p:nvSpPr>
        <p:spPr>
          <a:xfrm>
            <a:off x="9210363" y="1600201"/>
            <a:ext cx="1841980" cy="660399"/>
          </a:xfrm>
        </p:spPr>
        <p:txBody>
          <a:bodyPr anchor="ctr"/>
          <a:lstStyle>
            <a:lvl1pPr algn="ctr">
              <a:lnSpc>
                <a:spcPct val="100000"/>
              </a:lnSpc>
              <a:spcBef>
                <a:spcPts val="0"/>
              </a:spcBef>
              <a:defRPr/>
            </a:lvl1pPr>
          </a:lstStyle>
          <a:p>
            <a:r>
              <a:rPr lang="en-US"/>
              <a:t>Insert Logo here</a:t>
            </a:r>
          </a:p>
        </p:txBody>
      </p:sp>
      <p:sp>
        <p:nvSpPr>
          <p:cNvPr id="98" name="Text Placeholder 10">
            <a:extLst>
              <a:ext uri="{FF2B5EF4-FFF2-40B4-BE49-F238E27FC236}">
                <a16:creationId xmlns:a16="http://schemas.microsoft.com/office/drawing/2014/main" id="{35445718-6BC3-C846-A42D-0D84BE8661F2}"/>
              </a:ext>
            </a:extLst>
          </p:cNvPr>
          <p:cNvSpPr>
            <a:spLocks noGrp="1"/>
          </p:cNvSpPr>
          <p:nvPr>
            <p:ph type="body" sz="quarter" idx="27" hasCustomPrompt="1"/>
          </p:nvPr>
        </p:nvSpPr>
        <p:spPr>
          <a:xfrm>
            <a:off x="8511682" y="2347933"/>
            <a:ext cx="3207585" cy="241300"/>
          </a:xfrm>
        </p:spPr>
        <p:txBody>
          <a:bodyPr anchor="ctr"/>
          <a:lstStyle>
            <a:lvl1pPr algn="ctr">
              <a:lnSpc>
                <a:spcPct val="100000"/>
              </a:lnSpc>
              <a:spcBef>
                <a:spcPts val="0"/>
              </a:spcBef>
              <a:defRPr sz="1200"/>
            </a:lvl1pPr>
            <a:lvl2pPr marL="0" indent="0" algn="ctr">
              <a:buFont typeface="Arial" panose="020B0604020202020204" pitchFamily="34" charset="0"/>
              <a:buChar char="​"/>
              <a:defRPr sz="1200">
                <a:solidFill>
                  <a:schemeClr val="accent1"/>
                </a:solidFill>
              </a:defRPr>
            </a:lvl2pPr>
            <a:lvl3pPr marL="0" indent="0" algn="ctr">
              <a:buFont typeface="Arial" panose="020B0604020202020204" pitchFamily="34" charset="0"/>
              <a:buChar char="​"/>
              <a:defRPr sz="1200">
                <a:solidFill>
                  <a:schemeClr val="accent1"/>
                </a:solidFill>
              </a:defRPr>
            </a:lvl3pPr>
            <a:lvl4pPr marL="0" indent="0" algn="ctr">
              <a:buFont typeface="Arial" panose="020B0604020202020204" pitchFamily="34" charset="0"/>
              <a:buChar char="​"/>
              <a:defRPr sz="1200">
                <a:solidFill>
                  <a:schemeClr val="accent1"/>
                </a:solidFill>
              </a:defRPr>
            </a:lvl4pPr>
            <a:lvl5pPr marL="0" indent="0" algn="ctr">
              <a:buFont typeface="Arial" panose="020B0604020202020204" pitchFamily="34" charset="0"/>
              <a:buChar char="​"/>
              <a:defRPr sz="1200">
                <a:solidFill>
                  <a:schemeClr val="accent1"/>
                </a:solidFill>
              </a:defRPr>
            </a:lvl5pPr>
          </a:lstStyle>
          <a:p>
            <a:pPr lvl="0"/>
            <a:r>
              <a:rPr lang="en-US"/>
              <a:t>Location</a:t>
            </a:r>
          </a:p>
        </p:txBody>
      </p:sp>
      <p:sp>
        <p:nvSpPr>
          <p:cNvPr id="99" name="Text Placeholder 10">
            <a:extLst>
              <a:ext uri="{FF2B5EF4-FFF2-40B4-BE49-F238E27FC236}">
                <a16:creationId xmlns:a16="http://schemas.microsoft.com/office/drawing/2014/main" id="{642981B0-5176-2E4B-972D-AB77ECCE92A8}"/>
              </a:ext>
            </a:extLst>
          </p:cNvPr>
          <p:cNvSpPr>
            <a:spLocks noGrp="1"/>
          </p:cNvSpPr>
          <p:nvPr>
            <p:ph type="body" sz="quarter" idx="28" hasCustomPrompt="1"/>
          </p:nvPr>
        </p:nvSpPr>
        <p:spPr>
          <a:xfrm>
            <a:off x="8511682" y="2647290"/>
            <a:ext cx="3207585" cy="241300"/>
          </a:xfrm>
        </p:spPr>
        <p:txBody>
          <a:bodyPr anchor="ctr"/>
          <a:lstStyle>
            <a:lvl1pPr algn="ctr">
              <a:lnSpc>
                <a:spcPct val="100000"/>
              </a:lnSpc>
              <a:spcBef>
                <a:spcPts val="0"/>
              </a:spcBef>
              <a:defRPr sz="1200"/>
            </a:lvl1pPr>
            <a:lvl2pPr marL="0" indent="0" algn="ctr">
              <a:buFont typeface="Arial" panose="020B0604020202020204" pitchFamily="34" charset="0"/>
              <a:buChar char="​"/>
              <a:defRPr sz="1200">
                <a:solidFill>
                  <a:schemeClr val="accent1"/>
                </a:solidFill>
              </a:defRPr>
            </a:lvl2pPr>
            <a:lvl3pPr marL="0" indent="0" algn="ctr">
              <a:buFont typeface="Arial" panose="020B0604020202020204" pitchFamily="34" charset="0"/>
              <a:buChar char="​"/>
              <a:defRPr sz="1200">
                <a:solidFill>
                  <a:schemeClr val="accent1"/>
                </a:solidFill>
              </a:defRPr>
            </a:lvl3pPr>
            <a:lvl4pPr marL="0" indent="0" algn="ctr">
              <a:buFont typeface="Arial" panose="020B0604020202020204" pitchFamily="34" charset="0"/>
              <a:buChar char="​"/>
              <a:defRPr sz="1200">
                <a:solidFill>
                  <a:schemeClr val="accent1"/>
                </a:solidFill>
              </a:defRPr>
            </a:lvl4pPr>
            <a:lvl5pPr marL="0" indent="0" algn="ctr">
              <a:buFont typeface="Arial" panose="020B0604020202020204" pitchFamily="34" charset="0"/>
              <a:buChar char="​"/>
              <a:defRPr sz="1200">
                <a:solidFill>
                  <a:schemeClr val="accent1"/>
                </a:solidFill>
              </a:defRPr>
            </a:lvl5pPr>
          </a:lstStyle>
          <a:p>
            <a:pPr lvl="0"/>
            <a:r>
              <a:rPr lang="en-US"/>
              <a:t>Industry</a:t>
            </a:r>
          </a:p>
        </p:txBody>
      </p:sp>
      <p:sp>
        <p:nvSpPr>
          <p:cNvPr id="100" name="Picture Placeholder 5">
            <a:extLst>
              <a:ext uri="{FF2B5EF4-FFF2-40B4-BE49-F238E27FC236}">
                <a16:creationId xmlns:a16="http://schemas.microsoft.com/office/drawing/2014/main" id="{F8936816-F9AD-184C-A94C-73FB6576D22E}"/>
              </a:ext>
            </a:extLst>
          </p:cNvPr>
          <p:cNvSpPr>
            <a:spLocks noGrp="1"/>
          </p:cNvSpPr>
          <p:nvPr>
            <p:ph type="pic" sz="quarter" idx="24"/>
          </p:nvPr>
        </p:nvSpPr>
        <p:spPr>
          <a:xfrm>
            <a:off x="8518033" y="2971800"/>
            <a:ext cx="3194882" cy="1828800"/>
          </a:xfrm>
        </p:spPr>
        <p:txBody>
          <a:bodyPr/>
          <a:lstStyle>
            <a:lvl1pPr>
              <a:lnSpc>
                <a:spcPct val="100000"/>
              </a:lnSpc>
              <a:spcBef>
                <a:spcPts val="0"/>
              </a:spcBef>
              <a:defRPr/>
            </a:lvl1pPr>
          </a:lstStyle>
          <a:p>
            <a:r>
              <a:rPr lang="en-US"/>
              <a:t>Click icon to add picture</a:t>
            </a:r>
          </a:p>
        </p:txBody>
      </p:sp>
      <p:sp>
        <p:nvSpPr>
          <p:cNvPr id="101" name="Text Placeholder 10">
            <a:extLst>
              <a:ext uri="{FF2B5EF4-FFF2-40B4-BE49-F238E27FC236}">
                <a16:creationId xmlns:a16="http://schemas.microsoft.com/office/drawing/2014/main" id="{0BBBB2CB-1B17-B24B-A09A-ACFDBD8DD3AA}"/>
              </a:ext>
            </a:extLst>
          </p:cNvPr>
          <p:cNvSpPr>
            <a:spLocks noGrp="1"/>
          </p:cNvSpPr>
          <p:nvPr>
            <p:ph type="body" sz="quarter" idx="26" hasCustomPrompt="1"/>
          </p:nvPr>
        </p:nvSpPr>
        <p:spPr>
          <a:xfrm>
            <a:off x="8518033" y="5022215"/>
            <a:ext cx="3201234" cy="1153795"/>
          </a:xfrm>
        </p:spPr>
        <p:txBody>
          <a:bodyPr/>
          <a:lstStyle>
            <a:lvl1pPr algn="ctr">
              <a:lnSpc>
                <a:spcPct val="100000"/>
              </a:lnSpc>
              <a:spcBef>
                <a:spcPts val="0"/>
              </a:spcBef>
              <a:defRPr sz="1400"/>
            </a:lvl1pPr>
            <a:lvl2pPr marL="0" indent="0" algn="ctr">
              <a:lnSpc>
                <a:spcPct val="100000"/>
              </a:lnSpc>
              <a:spcBef>
                <a:spcPts val="0"/>
              </a:spcBef>
              <a:buFont typeface="Arial" panose="020B0604020202020204" pitchFamily="34" charset="0"/>
              <a:buChar char="​"/>
              <a:defRPr sz="1200">
                <a:solidFill>
                  <a:schemeClr val="accent2"/>
                </a:solidFill>
              </a:defRPr>
            </a:lvl2pPr>
            <a:lvl3pPr marL="0" indent="0" algn="ctr">
              <a:buFont typeface="Arial" panose="020B0604020202020204" pitchFamily="34" charset="0"/>
              <a:buNone/>
              <a:defRPr sz="1200">
                <a:solidFill>
                  <a:schemeClr val="accent1"/>
                </a:solidFill>
              </a:defRPr>
            </a:lvl3pPr>
            <a:lvl4pPr marL="0" indent="0" algn="ctr">
              <a:buFont typeface="Arial" panose="020B0604020202020204" pitchFamily="34" charset="0"/>
              <a:buChar char="​"/>
              <a:defRPr sz="1200">
                <a:solidFill>
                  <a:schemeClr val="accent1"/>
                </a:solidFill>
              </a:defRPr>
            </a:lvl4pPr>
            <a:lvl5pPr marL="0" indent="0" algn="ctr">
              <a:buFont typeface="Arial" panose="020B0604020202020204" pitchFamily="34" charset="0"/>
              <a:buChar char="​"/>
              <a:defRPr sz="1200">
                <a:solidFill>
                  <a:schemeClr val="accent1"/>
                </a:solidFill>
              </a:defRPr>
            </a:lvl5pPr>
          </a:lstStyle>
          <a:p>
            <a:pPr lvl="0"/>
            <a:r>
              <a:rPr lang="en-US"/>
              <a:t>Click to add text</a:t>
            </a:r>
          </a:p>
          <a:p>
            <a:pPr lvl="1"/>
            <a:r>
              <a:rPr lang="en-US"/>
              <a:t>Second level</a:t>
            </a:r>
          </a:p>
        </p:txBody>
      </p:sp>
      <p:sp>
        <p:nvSpPr>
          <p:cNvPr id="32" name="page number">
            <a:extLst>
              <a:ext uri="{FF2B5EF4-FFF2-40B4-BE49-F238E27FC236}">
                <a16:creationId xmlns:a16="http://schemas.microsoft.com/office/drawing/2014/main" id="{5F0D9D45-8DBB-2D42-A5D2-AB81063E4431}"/>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a:t>Three Icons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2394" y="1914758"/>
            <a:ext cx="1829435"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11" name="Text Placeholder 3">
            <a:extLst>
              <a:ext uri="{FF2B5EF4-FFF2-40B4-BE49-F238E27FC236}">
                <a16:creationId xmlns:a16="http://schemas.microsoft.com/office/drawing/2014/main" id="{323A97F1-1BAD-944F-9A22-6B2CBB324EE9}"/>
              </a:ext>
            </a:extLst>
          </p:cNvPr>
          <p:cNvSpPr>
            <a:spLocks noGrp="1"/>
          </p:cNvSpPr>
          <p:nvPr>
            <p:ph type="body" sz="quarter" idx="21" hasCustomPrompt="1"/>
          </p:nvPr>
        </p:nvSpPr>
        <p:spPr>
          <a:xfrm>
            <a:off x="2188673" y="2278978"/>
            <a:ext cx="1397033"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6302" y="4127268"/>
            <a:ext cx="2745503"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Arial" panose="020B0604020202020204" pitchFamily="34" charset="0"/>
              <a:buChar char="​"/>
              <a:defRPr/>
            </a:lvl2pPr>
          </a:lstStyle>
          <a:p>
            <a:pPr lvl="0"/>
            <a:r>
              <a:rPr lang="en-US"/>
              <a:t>Click to add leaf text here</a:t>
            </a:r>
          </a:p>
          <a:p>
            <a:pPr lvl="1"/>
            <a:r>
              <a:rPr lang="en-US"/>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6275" y="1914758"/>
            <a:ext cx="1829435"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3" name="Text Placeholder 3">
            <a:extLst>
              <a:ext uri="{FF2B5EF4-FFF2-40B4-BE49-F238E27FC236}">
                <a16:creationId xmlns:a16="http://schemas.microsoft.com/office/drawing/2014/main" id="{FADAFC90-4D8A-F240-A3E5-278998D03779}"/>
              </a:ext>
            </a:extLst>
          </p:cNvPr>
          <p:cNvSpPr>
            <a:spLocks noGrp="1"/>
          </p:cNvSpPr>
          <p:nvPr>
            <p:ph type="body" sz="quarter" idx="22" hasCustomPrompt="1"/>
          </p:nvPr>
        </p:nvSpPr>
        <p:spPr>
          <a:xfrm>
            <a:off x="5410021" y="2278978"/>
            <a:ext cx="1397033"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2455" y="4127268"/>
            <a:ext cx="2745503"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Arial" panose="020B0604020202020204" pitchFamily="34" charset="0"/>
              <a:buChar char="​"/>
              <a:defRPr/>
            </a:lvl2pPr>
          </a:lstStyle>
          <a:p>
            <a:pPr lvl="0"/>
            <a:r>
              <a:rPr lang="en-US"/>
              <a:t>Click to add ocean text here</a:t>
            </a:r>
          </a:p>
          <a:p>
            <a:pPr lvl="1"/>
            <a:r>
              <a:rPr lang="en-US"/>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91487" y="1914758"/>
            <a:ext cx="1829435"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3"/>
              </a:solidFill>
            </a:endParaRPr>
          </a:p>
        </p:txBody>
      </p:sp>
      <p:sp>
        <p:nvSpPr>
          <p:cNvPr id="16" name="Text Placeholder 3">
            <a:extLst>
              <a:ext uri="{FF2B5EF4-FFF2-40B4-BE49-F238E27FC236}">
                <a16:creationId xmlns:a16="http://schemas.microsoft.com/office/drawing/2014/main" id="{4B0F35A9-654D-3F4A-809F-051B17181BA5}"/>
              </a:ext>
            </a:extLst>
          </p:cNvPr>
          <p:cNvSpPr>
            <a:spLocks noGrp="1"/>
          </p:cNvSpPr>
          <p:nvPr>
            <p:ph type="body" sz="quarter" idx="23" hasCustomPrompt="1"/>
          </p:nvPr>
        </p:nvSpPr>
        <p:spPr>
          <a:xfrm>
            <a:off x="8611255" y="2278978"/>
            <a:ext cx="1397033"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5277" y="4127268"/>
            <a:ext cx="2745503"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Arial" panose="020B0604020202020204" pitchFamily="34" charset="0"/>
              <a:buChar char="​"/>
              <a:defRPr>
                <a:solidFill>
                  <a:schemeClr val="tx2"/>
                </a:solidFill>
              </a:defRPr>
            </a:lvl2pPr>
          </a:lstStyle>
          <a:p>
            <a:pPr lvl="0"/>
            <a:r>
              <a:rPr lang="en-US"/>
              <a:t>Click to add white text here</a:t>
            </a:r>
          </a:p>
          <a:p>
            <a:pPr lvl="1"/>
            <a:r>
              <a:rPr lang="en-US"/>
              <a:t>Second level</a:t>
            </a:r>
          </a:p>
        </p:txBody>
      </p:sp>
      <p:sp>
        <p:nvSpPr>
          <p:cNvPr id="18" name="page number">
            <a:extLst>
              <a:ext uri="{FF2B5EF4-FFF2-40B4-BE49-F238E27FC236}">
                <a16:creationId xmlns:a16="http://schemas.microsoft.com/office/drawing/2014/main" id="{23C102F6-ADB3-244A-8314-81A18D5ACC29}"/>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052512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a:t>Four Icons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6027" y="1902617"/>
            <a:ext cx="1829435"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13" name="Text Placeholder 3">
            <a:extLst>
              <a:ext uri="{FF2B5EF4-FFF2-40B4-BE49-F238E27FC236}">
                <a16:creationId xmlns:a16="http://schemas.microsoft.com/office/drawing/2014/main" id="{21D3EAF1-ABD2-5343-B39E-2783FE2902B4}"/>
              </a:ext>
            </a:extLst>
          </p:cNvPr>
          <p:cNvSpPr>
            <a:spLocks noGrp="1"/>
          </p:cNvSpPr>
          <p:nvPr>
            <p:ph type="body" sz="quarter" idx="23" hasCustomPrompt="1"/>
          </p:nvPr>
        </p:nvSpPr>
        <p:spPr>
          <a:xfrm>
            <a:off x="1282829" y="2266837"/>
            <a:ext cx="1397033"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893" y="4111252"/>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Arial" panose="020B0604020202020204" pitchFamily="34" charset="0"/>
              <a:buChar char="​"/>
              <a:defRPr/>
            </a:lvl2pPr>
          </a:lstStyle>
          <a:p>
            <a:pPr lvl="0"/>
            <a:r>
              <a:rPr lang="en-US"/>
              <a:t>Click to add leaf text</a:t>
            </a:r>
          </a:p>
          <a:p>
            <a:pPr lvl="1"/>
            <a:r>
              <a:rPr lang="en-US"/>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7924" y="1902617"/>
            <a:ext cx="1829435"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16" name="Text Placeholder 3">
            <a:extLst>
              <a:ext uri="{FF2B5EF4-FFF2-40B4-BE49-F238E27FC236}">
                <a16:creationId xmlns:a16="http://schemas.microsoft.com/office/drawing/2014/main" id="{82097062-2617-3449-BFEB-40AA349BEA1F}"/>
              </a:ext>
            </a:extLst>
          </p:cNvPr>
          <p:cNvSpPr>
            <a:spLocks noGrp="1"/>
          </p:cNvSpPr>
          <p:nvPr>
            <p:ph type="body" sz="quarter" idx="24" hasCustomPrompt="1"/>
          </p:nvPr>
        </p:nvSpPr>
        <p:spPr>
          <a:xfrm>
            <a:off x="4002885" y="2266837"/>
            <a:ext cx="1397033"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80745" y="4111252"/>
            <a:ext cx="231606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Arial" panose="020B0604020202020204" pitchFamily="34" charset="0"/>
              <a:buChar char="​"/>
              <a:defRPr/>
            </a:lvl2pPr>
          </a:lstStyle>
          <a:p>
            <a:pPr lvl="0"/>
            <a:r>
              <a:rPr lang="en-US"/>
              <a:t>Click to add ocean text</a:t>
            </a:r>
          </a:p>
          <a:p>
            <a:pPr lvl="1"/>
            <a:r>
              <a:rPr lang="en-US"/>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3810" y="1902617"/>
            <a:ext cx="1829435" cy="1828959"/>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17" name="Text Placeholder 3">
            <a:extLst>
              <a:ext uri="{FF2B5EF4-FFF2-40B4-BE49-F238E27FC236}">
                <a16:creationId xmlns:a16="http://schemas.microsoft.com/office/drawing/2014/main" id="{B929C10E-E999-6448-B83B-15393F372D8D}"/>
              </a:ext>
            </a:extLst>
          </p:cNvPr>
          <p:cNvSpPr>
            <a:spLocks noGrp="1"/>
          </p:cNvSpPr>
          <p:nvPr>
            <p:ph type="body" sz="quarter" idx="25" hasCustomPrompt="1"/>
          </p:nvPr>
        </p:nvSpPr>
        <p:spPr>
          <a:xfrm>
            <a:off x="6773183" y="2266837"/>
            <a:ext cx="1397033"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4660" y="4111252"/>
            <a:ext cx="2286595" cy="1458912"/>
          </a:xfrm>
        </p:spPr>
        <p:txBody>
          <a:bodyPr/>
          <a:lstStyle>
            <a:lvl1pPr algn="ctr">
              <a:lnSpc>
                <a:spcPct val="100000"/>
              </a:lnSpc>
              <a:spcBef>
                <a:spcPts val="600"/>
              </a:spcBef>
              <a:defRPr sz="2400">
                <a:solidFill>
                  <a:schemeClr val="tx2"/>
                </a:solidFill>
              </a:defRPr>
            </a:lvl1pPr>
            <a:lvl2pPr marL="0" indent="0" algn="ctr">
              <a:lnSpc>
                <a:spcPct val="100000"/>
              </a:lnSpc>
              <a:spcBef>
                <a:spcPts val="600"/>
              </a:spcBef>
              <a:buFont typeface="Arial" panose="020B0604020202020204" pitchFamily="34" charset="0"/>
              <a:buChar char="​"/>
              <a:defRPr/>
            </a:lvl2pPr>
          </a:lstStyle>
          <a:p>
            <a:pPr lvl="0"/>
            <a:r>
              <a:rPr lang="en-US"/>
              <a:t>Click to add white text</a:t>
            </a:r>
          </a:p>
          <a:p>
            <a:pPr lvl="1"/>
            <a:r>
              <a:rPr lang="en-US"/>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4556" y="1902617"/>
            <a:ext cx="1829435"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8" name="Text Placeholder 3">
            <a:extLst>
              <a:ext uri="{FF2B5EF4-FFF2-40B4-BE49-F238E27FC236}">
                <a16:creationId xmlns:a16="http://schemas.microsoft.com/office/drawing/2014/main" id="{D25E4E86-64E5-D44B-B517-D2443908619C}"/>
              </a:ext>
            </a:extLst>
          </p:cNvPr>
          <p:cNvSpPr>
            <a:spLocks noGrp="1"/>
          </p:cNvSpPr>
          <p:nvPr>
            <p:ph type="body" sz="quarter" idx="26" hasCustomPrompt="1"/>
          </p:nvPr>
        </p:nvSpPr>
        <p:spPr>
          <a:xfrm>
            <a:off x="9525893" y="2266837"/>
            <a:ext cx="1397033"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8575" y="4111252"/>
            <a:ext cx="2286595"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Arial" panose="020B0604020202020204" pitchFamily="34" charset="0"/>
              <a:buChar char="​"/>
              <a:defRPr/>
            </a:lvl2pPr>
          </a:lstStyle>
          <a:p>
            <a:pPr lvl="0"/>
            <a:r>
              <a:rPr lang="en-US"/>
              <a:t>Click to add aqua text</a:t>
            </a:r>
          </a:p>
          <a:p>
            <a:pPr lvl="1"/>
            <a:r>
              <a:rPr lang="en-US"/>
              <a:t>Second level</a:t>
            </a:r>
          </a:p>
        </p:txBody>
      </p:sp>
      <p:sp>
        <p:nvSpPr>
          <p:cNvPr id="20" name="page number">
            <a:extLst>
              <a:ext uri="{FF2B5EF4-FFF2-40B4-BE49-F238E27FC236}">
                <a16:creationId xmlns:a16="http://schemas.microsoft.com/office/drawing/2014/main" id="{E4E18B39-4A06-FB42-805A-2D3F9657837B}"/>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40916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Ic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Icons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960" y="1932784"/>
            <a:ext cx="1829435" cy="1828959"/>
          </a:xfrm>
          <a:prstGeom prst="ellipse">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15" name="Text Placeholder 3">
            <a:extLst>
              <a:ext uri="{FF2B5EF4-FFF2-40B4-BE49-F238E27FC236}">
                <a16:creationId xmlns:a16="http://schemas.microsoft.com/office/drawing/2014/main" id="{BAD41E7E-8905-B04C-9B6A-05BDEF37DB9F}"/>
              </a:ext>
            </a:extLst>
          </p:cNvPr>
          <p:cNvSpPr>
            <a:spLocks noGrp="1"/>
          </p:cNvSpPr>
          <p:nvPr>
            <p:ph type="body" sz="quarter" idx="24" hasCustomPrompt="1"/>
          </p:nvPr>
        </p:nvSpPr>
        <p:spPr>
          <a:xfrm>
            <a:off x="799127" y="2297004"/>
            <a:ext cx="1397033" cy="1100516"/>
          </a:xfrm>
        </p:spPr>
        <p:txBody>
          <a:bodyPr anchor="ctr" anchorCtr="0"/>
          <a:lstStyle>
            <a:lvl1pPr algn="ctr">
              <a:lnSpc>
                <a:spcPct val="100000"/>
              </a:lnSpc>
              <a:spcBef>
                <a:spcPts val="600"/>
              </a:spcBef>
              <a:defRPr sz="1800">
                <a:solidFill>
                  <a:schemeClr val="accent4"/>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1009" y="4150993"/>
            <a:ext cx="1829276"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leaf text</a:t>
            </a:r>
          </a:p>
          <a:p>
            <a:pPr lvl="1"/>
            <a:r>
              <a:rPr lang="en-US"/>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3206" y="1932784"/>
            <a:ext cx="1829435"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18" name="Text Placeholder 3">
            <a:extLst>
              <a:ext uri="{FF2B5EF4-FFF2-40B4-BE49-F238E27FC236}">
                <a16:creationId xmlns:a16="http://schemas.microsoft.com/office/drawing/2014/main" id="{F11C99DE-BC62-784D-A938-16C26E2DDCAE}"/>
              </a:ext>
            </a:extLst>
          </p:cNvPr>
          <p:cNvSpPr>
            <a:spLocks noGrp="1"/>
          </p:cNvSpPr>
          <p:nvPr>
            <p:ph type="body" sz="quarter" idx="25" hasCustomPrompt="1"/>
          </p:nvPr>
        </p:nvSpPr>
        <p:spPr>
          <a:xfrm>
            <a:off x="3097041" y="2297004"/>
            <a:ext cx="1397033"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767" y="4150993"/>
            <a:ext cx="1829276"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ocean text</a:t>
            </a:r>
          </a:p>
          <a:p>
            <a:pPr lvl="1"/>
            <a:r>
              <a:rPr lang="en-US"/>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2736" y="1932784"/>
            <a:ext cx="1829435" cy="1828959"/>
          </a:xfrm>
          <a:prstGeom prst="ellipse">
            <a:avLst/>
          </a:prstGeom>
          <a:noFill/>
          <a:ln w="38100">
            <a:solidFill>
              <a:schemeClr val="tx2"/>
            </a:solidFill>
          </a:ln>
          <a:effectLst/>
        </p:spPr>
        <p:txBody>
          <a:bodyPr vert="horz" wrap="square" lIns="0" tIns="0" rIns="0" bIns="0" numCol="1" anchor="ctr" anchorCtr="0" compatLnSpc="1">
            <a:prstTxWarp prst="textNoShape">
              <a:avLst/>
            </a:prstTxWarp>
          </a:bodyPr>
          <a:lstStyle/>
          <a:p>
            <a:pPr lvl="0" algn="ctr"/>
            <a:endParaRPr lang="en-US" sz="1800">
              <a:solidFill>
                <a:schemeClr val="tx2"/>
              </a:solidFill>
            </a:endParaRPr>
          </a:p>
        </p:txBody>
      </p:sp>
      <p:sp>
        <p:nvSpPr>
          <p:cNvPr id="19" name="Text Placeholder 3">
            <a:extLst>
              <a:ext uri="{FF2B5EF4-FFF2-40B4-BE49-F238E27FC236}">
                <a16:creationId xmlns:a16="http://schemas.microsoft.com/office/drawing/2014/main" id="{73C8FABB-DC1B-D34E-A09B-DCE3178EF659}"/>
              </a:ext>
            </a:extLst>
          </p:cNvPr>
          <p:cNvSpPr>
            <a:spLocks noGrp="1"/>
          </p:cNvSpPr>
          <p:nvPr>
            <p:ph type="body" sz="quarter" idx="26" hasCustomPrompt="1"/>
          </p:nvPr>
        </p:nvSpPr>
        <p:spPr>
          <a:xfrm>
            <a:off x="5427609" y="2297004"/>
            <a:ext cx="1397033" cy="1100516"/>
          </a:xfrm>
        </p:spPr>
        <p:txBody>
          <a:bodyPr anchor="ctr" anchorCtr="0"/>
          <a:lstStyle>
            <a:lvl1pPr algn="ctr">
              <a:lnSpc>
                <a:spcPct val="100000"/>
              </a:lnSpc>
              <a:spcBef>
                <a:spcPts val="600"/>
              </a:spcBef>
              <a:defRPr sz="1800">
                <a:solidFill>
                  <a:schemeClr val="tx2"/>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6444" y="4150993"/>
            <a:ext cx="1829276" cy="1458912"/>
          </a:xfrm>
        </p:spPr>
        <p:txBody>
          <a:bodyPr/>
          <a:lstStyle>
            <a:lvl1pPr algn="ctr">
              <a:lnSpc>
                <a:spcPct val="100000"/>
              </a:lnSpc>
              <a:spcBef>
                <a:spcPts val="600"/>
              </a:spcBef>
              <a:defRPr sz="2000">
                <a:solidFill>
                  <a:schemeClr val="tx2"/>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white text</a:t>
            </a:r>
          </a:p>
          <a:p>
            <a:pPr lvl="1"/>
            <a:r>
              <a:rPr lang="en-US"/>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6866" y="1932784"/>
            <a:ext cx="1829435" cy="1828959"/>
          </a:xfrm>
          <a:prstGeom prst="ellipse">
            <a:avLst/>
          </a:prstGeom>
          <a:noFill/>
          <a:ln w="381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solidFill>
                <a:schemeClr val="lt1"/>
              </a:solidFill>
            </a:endParaRPr>
          </a:p>
        </p:txBody>
      </p:sp>
      <p:sp>
        <p:nvSpPr>
          <p:cNvPr id="20" name="Text Placeholder 3">
            <a:extLst>
              <a:ext uri="{FF2B5EF4-FFF2-40B4-BE49-F238E27FC236}">
                <a16:creationId xmlns:a16="http://schemas.microsoft.com/office/drawing/2014/main" id="{B76B8D73-5097-D141-826F-65DB7FEFD364}"/>
              </a:ext>
            </a:extLst>
          </p:cNvPr>
          <p:cNvSpPr>
            <a:spLocks noGrp="1"/>
          </p:cNvSpPr>
          <p:nvPr>
            <p:ph type="body" sz="quarter" idx="27" hasCustomPrompt="1"/>
          </p:nvPr>
        </p:nvSpPr>
        <p:spPr>
          <a:xfrm>
            <a:off x="7670232" y="2297004"/>
            <a:ext cx="1397033" cy="1100516"/>
          </a:xfrm>
        </p:spPr>
        <p:txBody>
          <a:bodyPr anchor="ctr" anchorCtr="0"/>
          <a:lstStyle>
            <a:lvl1pPr algn="ctr">
              <a:lnSpc>
                <a:spcPct val="100000"/>
              </a:lnSpc>
              <a:spcBef>
                <a:spcPts val="600"/>
              </a:spcBef>
              <a:defRPr sz="1800">
                <a:solidFill>
                  <a:schemeClr val="accent3"/>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1947" y="4150993"/>
            <a:ext cx="1829276"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aqua text</a:t>
            </a:r>
          </a:p>
          <a:p>
            <a:pPr lvl="1"/>
            <a:r>
              <a:rPr lang="en-US"/>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7012" y="1932784"/>
            <a:ext cx="1829435" cy="1828959"/>
          </a:xfrm>
          <a:prstGeom prst="ellipse">
            <a:avLst/>
          </a:prstGeom>
          <a:noFill/>
          <a:ln w="381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6"/>
              </a:solidFill>
            </a:endParaRPr>
          </a:p>
        </p:txBody>
      </p:sp>
      <p:sp>
        <p:nvSpPr>
          <p:cNvPr id="21" name="Text Placeholder 3">
            <a:extLst>
              <a:ext uri="{FF2B5EF4-FFF2-40B4-BE49-F238E27FC236}">
                <a16:creationId xmlns:a16="http://schemas.microsoft.com/office/drawing/2014/main" id="{34FEF575-565F-CB40-8C58-C3C72507BF56}"/>
              </a:ext>
            </a:extLst>
          </p:cNvPr>
          <p:cNvSpPr>
            <a:spLocks noGrp="1"/>
          </p:cNvSpPr>
          <p:nvPr>
            <p:ph type="body" sz="quarter" idx="28" hasCustomPrompt="1"/>
          </p:nvPr>
        </p:nvSpPr>
        <p:spPr>
          <a:xfrm>
            <a:off x="9983212" y="2297004"/>
            <a:ext cx="1397033" cy="1100516"/>
          </a:xfrm>
        </p:spPr>
        <p:txBody>
          <a:bodyPr anchor="ctr" anchorCtr="0"/>
          <a:lstStyle>
            <a:lvl1pPr algn="ctr">
              <a:lnSpc>
                <a:spcPct val="100000"/>
              </a:lnSpc>
              <a:spcBef>
                <a:spcPts val="600"/>
              </a:spcBef>
              <a:defRPr sz="1800">
                <a:solidFill>
                  <a:schemeClr val="bg2"/>
                </a:solidFill>
              </a:defRPr>
            </a:lvl1pPr>
            <a:lvl2pPr marL="0" indent="0" algn="ctr">
              <a:lnSpc>
                <a:spcPct val="100000"/>
              </a:lnSpc>
              <a:spcBef>
                <a:spcPts val="600"/>
              </a:spcBef>
              <a:buFont typeface="Arial" panose="020B0604020202020204" pitchFamily="34" charset="0"/>
              <a:buChar char="​"/>
              <a:defRPr/>
            </a:lvl2pPr>
          </a:lstStyle>
          <a:p>
            <a:pPr lvl="0"/>
            <a:r>
              <a:rPr lang="en-US"/>
              <a:t>add icon</a:t>
            </a:r>
            <a:br>
              <a:rPr lang="en-US"/>
            </a:br>
            <a:r>
              <a:rPr lang="en-US"/>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4553" y="4150993"/>
            <a:ext cx="1829276" cy="1458912"/>
          </a:xfrm>
        </p:spPr>
        <p:txBody>
          <a:bodyPr/>
          <a:lstStyle>
            <a:lvl1pPr algn="ctr">
              <a:lnSpc>
                <a:spcPct val="100000"/>
              </a:lnSpc>
              <a:spcBef>
                <a:spcPts val="600"/>
              </a:spcBef>
              <a:defRPr sz="2000">
                <a:solidFill>
                  <a:schemeClr val="bg2"/>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gray text</a:t>
            </a:r>
          </a:p>
          <a:p>
            <a:pPr lvl="1"/>
            <a:r>
              <a:rPr lang="en-US"/>
              <a:t>Second level</a:t>
            </a:r>
          </a:p>
        </p:txBody>
      </p:sp>
      <p:sp>
        <p:nvSpPr>
          <p:cNvPr id="27" name="page number">
            <a:extLst>
              <a:ext uri="{FF2B5EF4-FFF2-40B4-BE49-F238E27FC236}">
                <a16:creationId xmlns:a16="http://schemas.microsoft.com/office/drawing/2014/main" id="{1B9E6434-F32D-8B4E-B5D7-0D27622499C2}"/>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6948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Numb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362" y="2512464"/>
            <a:ext cx="1829276"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1009" y="2535458"/>
            <a:ext cx="1829276" cy="2871263"/>
          </a:xfrm>
          <a:solidFill>
            <a:srgbClr val="05142E"/>
          </a:solidFill>
          <a:ln>
            <a:noFill/>
          </a:ln>
        </p:spPr>
        <p:txBody>
          <a:bodyPr tIns="365760"/>
          <a:lstStyle>
            <a:lvl1pPr algn="ctr">
              <a:lnSpc>
                <a:spcPct val="100000"/>
              </a:lnSpc>
              <a:spcBef>
                <a:spcPts val="600"/>
              </a:spcBef>
              <a:buNone/>
              <a:defRPr sz="2000">
                <a:solidFill>
                  <a:schemeClr val="accent4"/>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leaf text</a:t>
            </a:r>
          </a:p>
          <a:p>
            <a:pPr lvl="1"/>
            <a:r>
              <a:rPr lang="en-US"/>
              <a:t>Second level</a:t>
            </a:r>
          </a:p>
        </p:txBody>
      </p:sp>
      <p:sp>
        <p:nvSpPr>
          <p:cNvPr id="22" name="Oval 21">
            <a:extLst>
              <a:ext uri="{FF2B5EF4-FFF2-40B4-BE49-F238E27FC236}">
                <a16:creationId xmlns:a16="http://schemas.microsoft.com/office/drawing/2014/main" id="{3872F337-DAFB-C248-B8D4-A292B681A6C9}"/>
              </a:ext>
              <a:ext uri="{C183D7F6-B498-43B3-948B-1728B52AA6E4}">
                <adec:decorative xmlns:adec="http://schemas.microsoft.com/office/drawing/2017/decorative" val="1"/>
              </a:ext>
            </a:extLst>
          </p:cNvPr>
          <p:cNvSpPr/>
          <p:nvPr userDrawn="1"/>
        </p:nvSpPr>
        <p:spPr bwMode="gray">
          <a:xfrm>
            <a:off x="1131302" y="2006792"/>
            <a:ext cx="788692" cy="788487"/>
          </a:xfrm>
          <a:prstGeom prst="ellipse">
            <a:avLst/>
          </a:prstGeom>
          <a:solidFill>
            <a:schemeClr val="bg1"/>
          </a:solidFill>
          <a:ln w="25400">
            <a:solidFill>
              <a:schemeClr val="accent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a:solidFill>
                  <a:schemeClr val="accent4"/>
                </a:solidFill>
              </a:rPr>
              <a:t>1</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766" y="2512464"/>
            <a:ext cx="1829276"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767" y="2535458"/>
            <a:ext cx="1829276" cy="2871263"/>
          </a:xfrm>
          <a:solidFill>
            <a:srgbClr val="05142E"/>
          </a:solidFill>
          <a:ln>
            <a:noFill/>
          </a:ln>
        </p:spPr>
        <p:txBody>
          <a:bodyPr tIns="365760"/>
          <a:lstStyle>
            <a:lvl1pPr algn="ctr">
              <a:lnSpc>
                <a:spcPct val="100000"/>
              </a:lnSpc>
              <a:spcBef>
                <a:spcPts val="600"/>
              </a:spcBef>
              <a:defRPr sz="2000">
                <a:solidFill>
                  <a:schemeClr val="accent2"/>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ocean text</a:t>
            </a:r>
          </a:p>
          <a:p>
            <a:pPr lvl="1"/>
            <a:r>
              <a:rPr lang="en-US"/>
              <a:t>Second level</a:t>
            </a:r>
          </a:p>
        </p:txBody>
      </p:sp>
      <p:sp>
        <p:nvSpPr>
          <p:cNvPr id="23" name="Oval 22">
            <a:extLst>
              <a:ext uri="{FF2B5EF4-FFF2-40B4-BE49-F238E27FC236}">
                <a16:creationId xmlns:a16="http://schemas.microsoft.com/office/drawing/2014/main" id="{0EFB571C-70E3-EC48-BF11-C8EFA810305C}"/>
              </a:ext>
              <a:ext uri="{C183D7F6-B498-43B3-948B-1728B52AA6E4}">
                <adec:decorative xmlns:adec="http://schemas.microsoft.com/office/drawing/2017/decorative" val="1"/>
              </a:ext>
            </a:extLst>
          </p:cNvPr>
          <p:cNvSpPr/>
          <p:nvPr userDrawn="1"/>
        </p:nvSpPr>
        <p:spPr bwMode="gray">
          <a:xfrm>
            <a:off x="3415060" y="2006792"/>
            <a:ext cx="788692" cy="788487"/>
          </a:xfrm>
          <a:prstGeom prst="ellipse">
            <a:avLst/>
          </a:prstGeom>
          <a:solidFill>
            <a:schemeClr val="bg1"/>
          </a:solidFill>
          <a:ln w="254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1800">
                <a:solidFill>
                  <a:schemeClr val="accent2"/>
                </a:solidFill>
              </a:rPr>
              <a:t>2</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1361" y="2512464"/>
            <a:ext cx="1829276"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6444" y="2535458"/>
            <a:ext cx="1829276" cy="2871263"/>
          </a:xfrm>
          <a:solidFill>
            <a:srgbClr val="05142E"/>
          </a:solidFill>
          <a:ln>
            <a:noFill/>
          </a:ln>
        </p:spPr>
        <p:txBody>
          <a:bodyPr tIns="365760"/>
          <a:lstStyle>
            <a:lvl1pPr algn="ctr">
              <a:lnSpc>
                <a:spcPct val="100000"/>
              </a:lnSpc>
              <a:spcBef>
                <a:spcPts val="600"/>
              </a:spcBef>
              <a:buNone/>
              <a:defRPr sz="2000">
                <a:solidFill>
                  <a:schemeClr val="tx2"/>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white text</a:t>
            </a:r>
          </a:p>
          <a:p>
            <a:pPr lvl="1"/>
            <a:r>
              <a:rPr lang="en-US"/>
              <a:t>Second level</a:t>
            </a:r>
          </a:p>
        </p:txBody>
      </p:sp>
      <p:sp>
        <p:nvSpPr>
          <p:cNvPr id="24" name="Oval 23">
            <a:extLst>
              <a:ext uri="{FF2B5EF4-FFF2-40B4-BE49-F238E27FC236}">
                <a16:creationId xmlns:a16="http://schemas.microsoft.com/office/drawing/2014/main" id="{49AE0FA4-57D5-F644-910B-BB72CE925DC9}"/>
              </a:ext>
              <a:ext uri="{C183D7F6-B498-43B3-948B-1728B52AA6E4}">
                <adec:decorative xmlns:adec="http://schemas.microsoft.com/office/drawing/2017/decorative" val="1"/>
              </a:ext>
            </a:extLst>
          </p:cNvPr>
          <p:cNvSpPr/>
          <p:nvPr userDrawn="1"/>
        </p:nvSpPr>
        <p:spPr bwMode="gray">
          <a:xfrm>
            <a:off x="5706737" y="2006792"/>
            <a:ext cx="788692" cy="788487"/>
          </a:xfrm>
          <a:prstGeom prst="ellipse">
            <a:avLst/>
          </a:prstGeom>
          <a:solidFill>
            <a:schemeClr val="bg1"/>
          </a:solidFill>
          <a:ln w="25400">
            <a:solidFill>
              <a:schemeClr val="tx2"/>
            </a:solidFill>
          </a:ln>
          <a:effectLst/>
        </p:spPr>
        <p:txBody>
          <a:bodyPr vert="horz" wrap="square" lIns="0" tIns="0" rIns="0" bIns="0" numCol="1" anchor="ctr" anchorCtr="0" compatLnSpc="1">
            <a:prstTxWarp prst="textNoShape">
              <a:avLst/>
            </a:prstTxWarp>
          </a:bodyPr>
          <a:lstStyle/>
          <a:p>
            <a:pPr lvl="0" algn="ctr"/>
            <a:r>
              <a:rPr lang="en-US" sz="1800">
                <a:solidFill>
                  <a:schemeClr val="tx2"/>
                </a:solidFill>
              </a:rPr>
              <a:t>3</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7957" y="2512464"/>
            <a:ext cx="1829276"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1947" y="2535458"/>
            <a:ext cx="1829276" cy="2871263"/>
          </a:xfrm>
          <a:solidFill>
            <a:srgbClr val="05142E"/>
          </a:solidFill>
          <a:ln>
            <a:noFill/>
          </a:ln>
        </p:spPr>
        <p:txBody>
          <a:bodyPr tIns="365760"/>
          <a:lstStyle>
            <a:lvl1pPr algn="ctr">
              <a:lnSpc>
                <a:spcPct val="100000"/>
              </a:lnSpc>
              <a:spcBef>
                <a:spcPts val="600"/>
              </a:spcBef>
              <a:buNone/>
              <a:defRPr sz="2000">
                <a:solidFill>
                  <a:schemeClr val="accent3"/>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aqua text</a:t>
            </a:r>
          </a:p>
          <a:p>
            <a:pPr lvl="1"/>
            <a:r>
              <a:rPr lang="en-US"/>
              <a:t>Second level</a:t>
            </a:r>
          </a:p>
        </p:txBody>
      </p:sp>
      <p:sp>
        <p:nvSpPr>
          <p:cNvPr id="25" name="Oval 24">
            <a:extLst>
              <a:ext uri="{FF2B5EF4-FFF2-40B4-BE49-F238E27FC236}">
                <a16:creationId xmlns:a16="http://schemas.microsoft.com/office/drawing/2014/main" id="{A32A17B7-0F2A-7C49-A097-5F6989A78787}"/>
              </a:ext>
              <a:ext uri="{C183D7F6-B498-43B3-948B-1728B52AA6E4}">
                <adec:decorative xmlns:adec="http://schemas.microsoft.com/office/drawing/2017/decorative" val="1"/>
              </a:ext>
            </a:extLst>
          </p:cNvPr>
          <p:cNvSpPr/>
          <p:nvPr userDrawn="1"/>
        </p:nvSpPr>
        <p:spPr bwMode="gray">
          <a:xfrm>
            <a:off x="7992240" y="2006792"/>
            <a:ext cx="788692" cy="788487"/>
          </a:xfrm>
          <a:prstGeom prst="ellipse">
            <a:avLst/>
          </a:prstGeom>
          <a:solidFill>
            <a:schemeClr val="bg1"/>
          </a:solidFill>
          <a:ln w="25400">
            <a:solidFill>
              <a:schemeClr val="accent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r>
              <a:rPr lang="en-US" sz="1800">
                <a:solidFill>
                  <a:schemeClr val="accent3"/>
                </a:solidFill>
              </a:rPr>
              <a:t>4</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4552" y="2512464"/>
            <a:ext cx="1829276" cy="0"/>
          </a:xfrm>
          <a:prstGeom prst="line">
            <a:avLst/>
          </a:prstGeom>
          <a:ln w="25400">
            <a:solidFill>
              <a:schemeClr val="bg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4553" y="2535458"/>
            <a:ext cx="1829276" cy="2871263"/>
          </a:xfrm>
          <a:solidFill>
            <a:srgbClr val="05142E"/>
          </a:solidFill>
          <a:ln>
            <a:noFill/>
          </a:ln>
        </p:spPr>
        <p:txBody>
          <a:bodyPr tIns="365760"/>
          <a:lstStyle>
            <a:lvl1pPr algn="ctr">
              <a:lnSpc>
                <a:spcPct val="100000"/>
              </a:lnSpc>
              <a:spcBef>
                <a:spcPts val="600"/>
              </a:spcBef>
              <a:buNone/>
              <a:defRPr sz="2000">
                <a:solidFill>
                  <a:schemeClr val="bg2"/>
                </a:solidFill>
              </a:defRPr>
            </a:lvl1pPr>
            <a:lvl2pPr marL="0" indent="0" algn="ctr">
              <a:lnSpc>
                <a:spcPct val="100000"/>
              </a:lnSpc>
              <a:spcBef>
                <a:spcPts val="600"/>
              </a:spcBef>
              <a:buFont typeface="Arial" panose="020B0604020202020204" pitchFamily="34" charset="0"/>
              <a:buChar char="​"/>
              <a:defRPr sz="1600"/>
            </a:lvl2pPr>
          </a:lstStyle>
          <a:p>
            <a:pPr lvl="0"/>
            <a:r>
              <a:rPr lang="en-US"/>
              <a:t>Click to add gray text</a:t>
            </a:r>
          </a:p>
          <a:p>
            <a:pPr lvl="1"/>
            <a:r>
              <a:rPr lang="en-US"/>
              <a:t>Second level</a:t>
            </a:r>
          </a:p>
        </p:txBody>
      </p:sp>
      <p:sp>
        <p:nvSpPr>
          <p:cNvPr id="26" name="Oval 25">
            <a:extLst>
              <a:ext uri="{FF2B5EF4-FFF2-40B4-BE49-F238E27FC236}">
                <a16:creationId xmlns:a16="http://schemas.microsoft.com/office/drawing/2014/main" id="{4498E2A1-403D-6F44-A30E-D593B5441CC8}"/>
              </a:ext>
              <a:ext uri="{C183D7F6-B498-43B3-948B-1728B52AA6E4}">
                <adec:decorative xmlns:adec="http://schemas.microsoft.com/office/drawing/2017/decorative" val="1"/>
              </a:ext>
            </a:extLst>
          </p:cNvPr>
          <p:cNvSpPr/>
          <p:nvPr userDrawn="1"/>
        </p:nvSpPr>
        <p:spPr bwMode="gray">
          <a:xfrm>
            <a:off x="10274846" y="2006792"/>
            <a:ext cx="788692" cy="788487"/>
          </a:xfrm>
          <a:prstGeom prst="ellipse">
            <a:avLst/>
          </a:prstGeom>
          <a:solidFill>
            <a:schemeClr val="bg1"/>
          </a:solidFill>
          <a:ln w="254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a:solidFill>
                  <a:schemeClr val="bg2"/>
                </a:solidFill>
              </a:rPr>
              <a:t>5</a:t>
            </a:r>
          </a:p>
        </p:txBody>
      </p:sp>
      <p:sp>
        <p:nvSpPr>
          <p:cNvPr id="31" name="page number">
            <a:extLst>
              <a:ext uri="{FF2B5EF4-FFF2-40B4-BE49-F238E27FC236}">
                <a16:creationId xmlns:a16="http://schemas.microsoft.com/office/drawing/2014/main" id="{F8BB5116-24BD-884D-8DC3-346354278B1C}"/>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57632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Title 2" descr="This text chart contains three main horizontal rows.">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350967" y="1546789"/>
            <a:ext cx="527193"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Arial" panose="020B0604020202020204" pitchFamily="34" charset="0"/>
              <a:buChar char="​"/>
              <a:defRPr sz="1400"/>
            </a:lvl2pPr>
          </a:lstStyle>
          <a:p>
            <a:pPr lvl="0"/>
            <a:r>
              <a:rPr lang="en-US"/>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310" y="1561701"/>
            <a:ext cx="10633738" cy="429469"/>
          </a:xfrm>
          <a:solidFill>
            <a:srgbClr val="05142E"/>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Arial" panose="020B0604020202020204" pitchFamily="34" charset="0"/>
              <a:buChar char="​"/>
              <a:defRPr sz="1400"/>
            </a:lvl2pPr>
          </a:lstStyle>
          <a:p>
            <a:pPr lvl="0"/>
            <a:r>
              <a:rPr lang="en-US"/>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340332" y="3314410"/>
            <a:ext cx="548464" cy="658026"/>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Arial" panose="020B0604020202020204" pitchFamily="34" charset="0"/>
              <a:buChar char="​"/>
              <a:defRPr sz="1400"/>
            </a:lvl2pPr>
          </a:lstStyle>
          <a:p>
            <a:pPr lvl="0"/>
            <a:r>
              <a:rPr lang="en-US"/>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361" y="2680138"/>
            <a:ext cx="2460062" cy="0"/>
          </a:xfrm>
          <a:prstGeom prst="line">
            <a:avLst/>
          </a:prstGeom>
          <a:ln w="25400">
            <a:solidFill>
              <a:schemeClr val="accent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leaf green">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694" y="2709704"/>
            <a:ext cx="2430759" cy="1949198"/>
          </a:xfrm>
          <a:noFill/>
          <a:ln w="15875">
            <a:noFill/>
          </a:ln>
        </p:spPr>
        <p:txBody>
          <a:bodyPr tIns="365760"/>
          <a:lstStyle>
            <a:lvl1pPr algn="ctr">
              <a:lnSpc>
                <a:spcPct val="100000"/>
              </a:lnSpc>
              <a:spcBef>
                <a:spcPts val="600"/>
              </a:spcBef>
              <a:buNone/>
              <a:defRPr sz="1600">
                <a:solidFill>
                  <a:schemeClr val="accent4"/>
                </a:solidFill>
              </a:defRPr>
            </a:lvl1pPr>
            <a:lvl2pPr marL="0" indent="0" algn="ctr">
              <a:lnSpc>
                <a:spcPct val="100000"/>
              </a:lnSpc>
              <a:spcBef>
                <a:spcPts val="600"/>
              </a:spcBef>
              <a:buFont typeface="Arial" panose="020B0604020202020204" pitchFamily="34" charset="0"/>
              <a:buChar char="​"/>
              <a:defRPr sz="1400"/>
            </a:lvl2pPr>
          </a:lstStyle>
          <a:p>
            <a:pPr lvl="0"/>
            <a:r>
              <a:rPr lang="en-US"/>
              <a:t>Click to add text</a:t>
            </a:r>
          </a:p>
          <a:p>
            <a:pPr lvl="1"/>
            <a:r>
              <a:rPr lang="en-US"/>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9404" y="2680138"/>
            <a:ext cx="2460062"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7075" y="2709704"/>
            <a:ext cx="2430759" cy="1949198"/>
          </a:xfrm>
          <a:noFill/>
          <a:ln w="15875">
            <a:noFill/>
          </a:ln>
        </p:spPr>
        <p:txBody>
          <a:bodyPr tIns="365760"/>
          <a:lstStyle>
            <a:lvl1pPr algn="ctr">
              <a:lnSpc>
                <a:spcPct val="100000"/>
              </a:lnSpc>
              <a:spcBef>
                <a:spcPts val="600"/>
              </a:spcBef>
              <a:buNone/>
              <a:defRPr sz="1600">
                <a:solidFill>
                  <a:schemeClr val="accent2"/>
                </a:solidFill>
              </a:defRPr>
            </a:lvl1pPr>
            <a:lvl2pPr marL="0" indent="0" algn="ctr">
              <a:lnSpc>
                <a:spcPct val="100000"/>
              </a:lnSpc>
              <a:spcBef>
                <a:spcPts val="600"/>
              </a:spcBef>
              <a:buFont typeface="Arial" panose="020B0604020202020204" pitchFamily="34" charset="0"/>
              <a:buChar char="​"/>
              <a:defRPr sz="1400"/>
            </a:lvl2pPr>
          </a:lstStyle>
          <a:p>
            <a:pPr lvl="0"/>
            <a:r>
              <a:rPr lang="en-US"/>
              <a:t>Click to add text</a:t>
            </a:r>
          </a:p>
          <a:p>
            <a:pPr lvl="1"/>
            <a:r>
              <a:rPr lang="en-US"/>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3319" y="2680138"/>
            <a:ext cx="2460062" cy="0"/>
          </a:xfrm>
          <a:prstGeom prst="line">
            <a:avLst/>
          </a:prstGeom>
          <a:ln w="25400">
            <a:solidFill>
              <a:schemeClr val="tx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white">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31456" y="2709704"/>
            <a:ext cx="2478256" cy="1949198"/>
          </a:xfrm>
          <a:noFill/>
          <a:ln w="15875">
            <a:noFill/>
          </a:ln>
        </p:spPr>
        <p:txBody>
          <a:bodyPr tIns="365760"/>
          <a:lstStyle>
            <a:lvl1pPr algn="ctr">
              <a:lnSpc>
                <a:spcPct val="100000"/>
              </a:lnSpc>
              <a:spcBef>
                <a:spcPts val="600"/>
              </a:spcBef>
              <a:defRPr sz="1600">
                <a:solidFill>
                  <a:schemeClr val="tx2"/>
                </a:solidFill>
              </a:defRPr>
            </a:lvl1pPr>
            <a:lvl2pPr marL="0" indent="0" algn="ctr">
              <a:lnSpc>
                <a:spcPct val="100000"/>
              </a:lnSpc>
              <a:spcBef>
                <a:spcPts val="600"/>
              </a:spcBef>
              <a:buFont typeface="Arial" panose="020B0604020202020204" pitchFamily="34" charset="0"/>
              <a:buChar char="​"/>
              <a:defRPr sz="1400"/>
            </a:lvl2pPr>
          </a:lstStyle>
          <a:p>
            <a:pPr lvl="0"/>
            <a:r>
              <a:rPr lang="en-US"/>
              <a:t>Click to add text</a:t>
            </a:r>
          </a:p>
          <a:p>
            <a:pPr lvl="1"/>
            <a:r>
              <a:rPr lang="en-US"/>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31527" y="2680138"/>
            <a:ext cx="2460062"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aqua">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5836" y="2709704"/>
            <a:ext cx="2455225" cy="1949198"/>
          </a:xfrm>
          <a:noFill/>
          <a:ln w="15875">
            <a:noFill/>
          </a:ln>
        </p:spPr>
        <p:txBody>
          <a:bodyPr tIns="365760"/>
          <a:lstStyle>
            <a:lvl1pPr algn="ctr">
              <a:lnSpc>
                <a:spcPct val="100000"/>
              </a:lnSpc>
              <a:spcBef>
                <a:spcPts val="600"/>
              </a:spcBef>
              <a:buNone/>
              <a:defRPr sz="1600">
                <a:solidFill>
                  <a:schemeClr val="accent3"/>
                </a:solidFill>
              </a:defRPr>
            </a:lvl1pPr>
            <a:lvl2pPr marL="0" indent="0" algn="ctr">
              <a:lnSpc>
                <a:spcPct val="100000"/>
              </a:lnSpc>
              <a:spcBef>
                <a:spcPts val="600"/>
              </a:spcBef>
              <a:buFont typeface="Arial" panose="020B0604020202020204" pitchFamily="34" charset="0"/>
              <a:buChar char="​"/>
              <a:defRPr sz="1400"/>
            </a:lvl2pPr>
          </a:lstStyle>
          <a:p>
            <a:pPr lvl="0"/>
            <a:r>
              <a:rPr lang="en-US"/>
              <a:t>Click to add text</a:t>
            </a:r>
          </a:p>
          <a:p>
            <a:pPr lvl="1"/>
            <a:r>
              <a:rPr lang="en-US"/>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77554" y="5188689"/>
            <a:ext cx="516559" cy="520995"/>
          </a:xfrm>
          <a:solidFill>
            <a:schemeClr val="bg1"/>
          </a:solidFill>
          <a:ln w="12700">
            <a:noFill/>
          </a:ln>
        </p:spPr>
        <p:txBody>
          <a:bodyPr tIns="91440"/>
          <a:lstStyle>
            <a:lvl1pPr algn="ctr">
              <a:lnSpc>
                <a:spcPct val="100000"/>
              </a:lnSpc>
              <a:spcBef>
                <a:spcPts val="600"/>
              </a:spcBef>
              <a:buNone/>
              <a:defRPr sz="1000">
                <a:solidFill>
                  <a:schemeClr val="accent2"/>
                </a:solidFill>
              </a:defRPr>
            </a:lvl1pPr>
            <a:lvl2pPr marL="0" indent="0" algn="ctr">
              <a:lnSpc>
                <a:spcPct val="100000"/>
              </a:lnSpc>
              <a:spcBef>
                <a:spcPts val="600"/>
              </a:spcBef>
              <a:buFont typeface="Arial" panose="020B0604020202020204" pitchFamily="34" charset="0"/>
              <a:buChar char="​"/>
              <a:defRPr sz="1400"/>
            </a:lvl2pPr>
          </a:lstStyle>
          <a:p>
            <a:pPr lvl="0"/>
            <a:r>
              <a:rPr lang="en-US"/>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342" y="4956562"/>
            <a:ext cx="1714053"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Arial" panose="020B0604020202020204" pitchFamily="34" charset="0"/>
              <a:buChar char="​"/>
              <a:defRPr sz="1000"/>
            </a:lvl2pPr>
          </a:lstStyle>
          <a:p>
            <a:pPr lvl="0"/>
            <a:r>
              <a:rPr lang="en-US"/>
              <a:t>Click to add text</a:t>
            </a:r>
          </a:p>
          <a:p>
            <a:pPr lvl="1"/>
            <a:r>
              <a:rPr lang="en-US"/>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7065" y="4956562"/>
            <a:ext cx="1714053"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Arial" panose="020B0604020202020204" pitchFamily="34" charset="0"/>
              <a:buChar char="​"/>
              <a:defRPr sz="1000"/>
            </a:lvl2pPr>
          </a:lstStyle>
          <a:p>
            <a:pPr lvl="0"/>
            <a:r>
              <a:rPr lang="en-US"/>
              <a:t>Click to add text</a:t>
            </a:r>
          </a:p>
          <a:p>
            <a:pPr lvl="1"/>
            <a:r>
              <a:rPr lang="en-US"/>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8787" y="4956562"/>
            <a:ext cx="1714053"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Arial" panose="020B0604020202020204" pitchFamily="34" charset="0"/>
              <a:buChar char="​"/>
              <a:defRPr sz="1000"/>
            </a:lvl2pPr>
          </a:lstStyle>
          <a:p>
            <a:pPr lvl="0"/>
            <a:r>
              <a:rPr lang="en-US"/>
              <a:t>Click to add text</a:t>
            </a:r>
          </a:p>
          <a:p>
            <a:pPr lvl="1"/>
            <a:r>
              <a:rPr lang="en-US"/>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30509" y="4956562"/>
            <a:ext cx="1714053"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Arial" panose="020B0604020202020204" pitchFamily="34" charset="0"/>
              <a:buChar char="​"/>
              <a:defRPr sz="1000"/>
            </a:lvl2pPr>
          </a:lstStyle>
          <a:p>
            <a:pPr lvl="0"/>
            <a:r>
              <a:rPr lang="en-US"/>
              <a:t>Click to add text</a:t>
            </a:r>
          </a:p>
          <a:p>
            <a:pPr lvl="1"/>
            <a:r>
              <a:rPr lang="en-US"/>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2232" y="4956562"/>
            <a:ext cx="1714053"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Arial" panose="020B0604020202020204" pitchFamily="34" charset="0"/>
              <a:buChar char="​"/>
              <a:defRPr sz="1000"/>
            </a:lvl2pPr>
          </a:lstStyle>
          <a:p>
            <a:pPr lvl="0"/>
            <a:r>
              <a:rPr lang="en-US"/>
              <a:t>Click to add text</a:t>
            </a:r>
          </a:p>
          <a:p>
            <a:pPr lvl="1"/>
            <a:r>
              <a:rPr lang="en-US"/>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3952" y="4956562"/>
            <a:ext cx="1714053" cy="915157"/>
          </a:xfrm>
          <a:solidFill>
            <a:srgbClr val="05142E"/>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Arial" panose="020B0604020202020204" pitchFamily="34" charset="0"/>
              <a:buChar char="​"/>
              <a:defRPr sz="1000"/>
            </a:lvl2pPr>
          </a:lstStyle>
          <a:p>
            <a:pPr lvl="0"/>
            <a:r>
              <a:rPr lang="en-US"/>
              <a:t>Click to add text</a:t>
            </a:r>
          </a:p>
          <a:p>
            <a:pPr lvl="1"/>
            <a:r>
              <a:rPr lang="en-US"/>
              <a:t>Second level</a:t>
            </a:r>
          </a:p>
        </p:txBody>
      </p:sp>
      <p:sp>
        <p:nvSpPr>
          <p:cNvPr id="24" name="page number">
            <a:extLst>
              <a:ext uri="{FF2B5EF4-FFF2-40B4-BE49-F238E27FC236}">
                <a16:creationId xmlns:a16="http://schemas.microsoft.com/office/drawing/2014/main" id="{B38E56CF-3531-534B-9597-1D3559D1DA52}"/>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88670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Content Balanced with 4 Item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3021" y="811831"/>
            <a:ext cx="10965543" cy="247743"/>
          </a:xfrm>
        </p:spPr>
        <p:txBody>
          <a:bodyPr/>
          <a:lstStyle>
            <a:lvl1pPr marL="0" indent="0" algn="l">
              <a:lnSpc>
                <a:spcPct val="100000"/>
              </a:lnSpc>
              <a:spcBef>
                <a:spcPts val="0"/>
              </a:spcBef>
              <a:buNone/>
              <a:defRPr sz="2000">
                <a:solidFill>
                  <a:schemeClr val="accent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1" name="Text Placeholder 4">
            <a:extLst>
              <a:ext uri="{FF2B5EF4-FFF2-40B4-BE49-F238E27FC236}">
                <a16:creationId xmlns:a16="http://schemas.microsoft.com/office/drawing/2014/main" id="{BEC064C4-3E9E-B246-ACD5-2D012920B654}"/>
              </a:ext>
            </a:extLst>
          </p:cNvPr>
          <p:cNvSpPr>
            <a:spLocks noGrp="1"/>
          </p:cNvSpPr>
          <p:nvPr>
            <p:ph type="body" sz="quarter" idx="27" hasCustomPrompt="1"/>
          </p:nvPr>
        </p:nvSpPr>
        <p:spPr>
          <a:xfrm>
            <a:off x="556736" y="1665027"/>
            <a:ext cx="3552310" cy="4343400"/>
          </a:xfrm>
          <a:noFill/>
        </p:spPr>
        <p:txBody>
          <a:bodyPr tIns="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a:extLst>
              <a:ext uri="{FF2B5EF4-FFF2-40B4-BE49-F238E27FC236}">
                <a16:creationId xmlns:a16="http://schemas.microsoft.com/office/drawing/2014/main" id="{B9D231B6-B665-5B4B-98D5-858F74779A9A}"/>
              </a:ext>
              <a:ext uri="{C183D7F6-B498-43B3-948B-1728B52AA6E4}">
                <adec:decorative xmlns:adec="http://schemas.microsoft.com/office/drawing/2017/decorative" val="1"/>
              </a:ext>
            </a:extLst>
          </p:cNvPr>
          <p:cNvCxnSpPr/>
          <p:nvPr userDrawn="1"/>
        </p:nvCxnSpPr>
        <p:spPr bwMode="gray">
          <a:xfrm>
            <a:off x="4567454" y="1718036"/>
            <a:ext cx="0" cy="3710608"/>
          </a:xfrm>
          <a:prstGeom prst="line">
            <a:avLst/>
          </a:prstGeom>
          <a:ln w="9525">
            <a:solidFill>
              <a:schemeClr val="accent1"/>
            </a:solidFill>
            <a:prstDash val="sysDash"/>
            <a:miter lim="800000"/>
            <a:tailEnd type="none"/>
          </a:ln>
        </p:spPr>
        <p:style>
          <a:lnRef idx="1">
            <a:schemeClr val="accent1"/>
          </a:lnRef>
          <a:fillRef idx="0">
            <a:schemeClr val="accent1"/>
          </a:fillRef>
          <a:effectRef idx="0">
            <a:schemeClr val="accent1"/>
          </a:effectRef>
          <a:fontRef idx="minor">
            <a:schemeClr val="tx1"/>
          </a:fontRef>
        </p:style>
      </p:cxn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p:nvPr>
        </p:nvSpPr>
        <p:spPr>
          <a:xfrm>
            <a:off x="4887681" y="1750486"/>
            <a:ext cx="1136887"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1" name="Content Placeholder 3">
            <a:extLst>
              <a:ext uri="{FF2B5EF4-FFF2-40B4-BE49-F238E27FC236}">
                <a16:creationId xmlns:a16="http://schemas.microsoft.com/office/drawing/2014/main" id="{3636B989-5405-7743-8C4B-6894A84D494C}"/>
              </a:ext>
            </a:extLst>
          </p:cNvPr>
          <p:cNvSpPr>
            <a:spLocks noGrp="1"/>
          </p:cNvSpPr>
          <p:nvPr>
            <p:ph sz="quarter" idx="20" hasCustomPrompt="1"/>
          </p:nvPr>
        </p:nvSpPr>
        <p:spPr>
          <a:xfrm>
            <a:off x="6166872" y="1750486"/>
            <a:ext cx="5456649" cy="709301"/>
          </a:xfrm>
        </p:spPr>
        <p:txBody>
          <a:bodyPr lIns="0" rIns="594360"/>
          <a:lstStyle>
            <a:lvl1pPr>
              <a:defRPr sz="1400" b="0" i="0">
                <a:solidFill>
                  <a:schemeClr val="accent4"/>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leaf</a:t>
            </a:r>
          </a:p>
          <a:p>
            <a:pPr lvl="1"/>
            <a:r>
              <a:rPr lang="en-US"/>
              <a:t>Second level</a:t>
            </a:r>
          </a:p>
        </p:txBody>
      </p:sp>
      <p:sp>
        <p:nvSpPr>
          <p:cNvPr id="13" name="Content Placeholder 3">
            <a:extLst>
              <a:ext uri="{FF2B5EF4-FFF2-40B4-BE49-F238E27FC236}">
                <a16:creationId xmlns:a16="http://schemas.microsoft.com/office/drawing/2014/main" id="{8E5AB2B4-4B40-9E4B-88EE-A534B0D16E87}"/>
              </a:ext>
            </a:extLst>
          </p:cNvPr>
          <p:cNvSpPr>
            <a:spLocks noGrp="1"/>
          </p:cNvSpPr>
          <p:nvPr>
            <p:ph sz="quarter" idx="21"/>
          </p:nvPr>
        </p:nvSpPr>
        <p:spPr>
          <a:xfrm>
            <a:off x="4887681" y="2743934"/>
            <a:ext cx="1136887"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4" name="Content Placeholder 3">
            <a:extLst>
              <a:ext uri="{FF2B5EF4-FFF2-40B4-BE49-F238E27FC236}">
                <a16:creationId xmlns:a16="http://schemas.microsoft.com/office/drawing/2014/main" id="{EE3DDFE7-075F-F842-B0E7-0D71FBAC2C36}"/>
              </a:ext>
            </a:extLst>
          </p:cNvPr>
          <p:cNvSpPr>
            <a:spLocks noGrp="1"/>
          </p:cNvSpPr>
          <p:nvPr>
            <p:ph sz="quarter" idx="22" hasCustomPrompt="1"/>
          </p:nvPr>
        </p:nvSpPr>
        <p:spPr>
          <a:xfrm>
            <a:off x="6166872" y="2743934"/>
            <a:ext cx="5456649" cy="709301"/>
          </a:xfrm>
        </p:spPr>
        <p:txBody>
          <a:bodyPr lIns="0" rIns="594360"/>
          <a:lstStyle>
            <a:lvl1pPr>
              <a:defRPr sz="1400" b="0" i="0">
                <a:solidFill>
                  <a:schemeClr val="accent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ocean</a:t>
            </a:r>
          </a:p>
          <a:p>
            <a:pPr lvl="1"/>
            <a:r>
              <a:rPr lang="en-US"/>
              <a:t>Second level</a:t>
            </a:r>
          </a:p>
        </p:txBody>
      </p:sp>
      <p:sp>
        <p:nvSpPr>
          <p:cNvPr id="15" name="Content Placeholder 3">
            <a:extLst>
              <a:ext uri="{FF2B5EF4-FFF2-40B4-BE49-F238E27FC236}">
                <a16:creationId xmlns:a16="http://schemas.microsoft.com/office/drawing/2014/main" id="{3CD5D980-E9FD-A743-B21C-35D97EFF78B6}"/>
              </a:ext>
            </a:extLst>
          </p:cNvPr>
          <p:cNvSpPr>
            <a:spLocks noGrp="1"/>
          </p:cNvSpPr>
          <p:nvPr>
            <p:ph sz="quarter" idx="23"/>
          </p:nvPr>
        </p:nvSpPr>
        <p:spPr>
          <a:xfrm>
            <a:off x="4887681" y="3727414"/>
            <a:ext cx="1136887"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6" name="Content Placeholder 3">
            <a:extLst>
              <a:ext uri="{FF2B5EF4-FFF2-40B4-BE49-F238E27FC236}">
                <a16:creationId xmlns:a16="http://schemas.microsoft.com/office/drawing/2014/main" id="{23ED76AC-9B3D-A24D-BAEE-275D30215215}"/>
              </a:ext>
            </a:extLst>
          </p:cNvPr>
          <p:cNvSpPr>
            <a:spLocks noGrp="1"/>
          </p:cNvSpPr>
          <p:nvPr>
            <p:ph sz="quarter" idx="24" hasCustomPrompt="1"/>
          </p:nvPr>
        </p:nvSpPr>
        <p:spPr>
          <a:xfrm>
            <a:off x="6166872" y="3727414"/>
            <a:ext cx="5456649" cy="709301"/>
          </a:xfrm>
        </p:spPr>
        <p:txBody>
          <a:bodyPr lIns="0" rIns="594360"/>
          <a:lstStyle>
            <a:lvl1pPr>
              <a:defRPr sz="1400" b="0" i="0">
                <a:solidFill>
                  <a:schemeClr val="tx2"/>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white</a:t>
            </a:r>
          </a:p>
          <a:p>
            <a:pPr lvl="1"/>
            <a:r>
              <a:rPr lang="en-US"/>
              <a:t>Second level</a:t>
            </a:r>
          </a:p>
        </p:txBody>
      </p:sp>
      <p:sp>
        <p:nvSpPr>
          <p:cNvPr id="17" name="Content Placeholder 3">
            <a:extLst>
              <a:ext uri="{FF2B5EF4-FFF2-40B4-BE49-F238E27FC236}">
                <a16:creationId xmlns:a16="http://schemas.microsoft.com/office/drawing/2014/main" id="{6E328FCB-AD7A-0B48-84A3-BC75E4A968AC}"/>
              </a:ext>
            </a:extLst>
          </p:cNvPr>
          <p:cNvSpPr>
            <a:spLocks noGrp="1"/>
          </p:cNvSpPr>
          <p:nvPr>
            <p:ph sz="quarter" idx="25"/>
          </p:nvPr>
        </p:nvSpPr>
        <p:spPr>
          <a:xfrm>
            <a:off x="4887681" y="4693801"/>
            <a:ext cx="1136887" cy="709301"/>
          </a:xfrm>
        </p:spPr>
        <p:txBody>
          <a:bodyPr lIns="0" rIns="594360"/>
          <a:lstStyle>
            <a:lvl1pPr>
              <a:defRPr sz="1800">
                <a:solidFill>
                  <a:schemeClr val="tx2"/>
                </a:solidFill>
              </a:defRPr>
            </a:lvl1pPr>
            <a:lvl2pPr>
              <a:defRPr sz="16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endParaRPr lang="en-US"/>
          </a:p>
        </p:txBody>
      </p:sp>
      <p:sp>
        <p:nvSpPr>
          <p:cNvPr id="18" name="Content Placeholder 3">
            <a:extLst>
              <a:ext uri="{FF2B5EF4-FFF2-40B4-BE49-F238E27FC236}">
                <a16:creationId xmlns:a16="http://schemas.microsoft.com/office/drawing/2014/main" id="{C7E39CCE-D379-974E-B6F3-5D4820EF2F9B}"/>
              </a:ext>
            </a:extLst>
          </p:cNvPr>
          <p:cNvSpPr>
            <a:spLocks noGrp="1"/>
          </p:cNvSpPr>
          <p:nvPr>
            <p:ph sz="quarter" idx="26" hasCustomPrompt="1"/>
          </p:nvPr>
        </p:nvSpPr>
        <p:spPr>
          <a:xfrm>
            <a:off x="6166872" y="4693801"/>
            <a:ext cx="5456649" cy="709301"/>
          </a:xfrm>
        </p:spPr>
        <p:txBody>
          <a:bodyPr lIns="0" rIns="594360"/>
          <a:lstStyle>
            <a:lvl1pPr>
              <a:defRPr sz="1400" b="0" i="0">
                <a:solidFill>
                  <a:schemeClr val="accent3"/>
                </a:solidFill>
                <a:latin typeface="Metropolis Medium" pitchFamily="2" charset="77"/>
              </a:defRPr>
            </a:lvl1pPr>
            <a:lvl2pPr>
              <a:defRPr sz="1200">
                <a:solidFill>
                  <a:schemeClr val="tx2"/>
                </a:solidFill>
              </a:defRPr>
            </a:lvl2pPr>
            <a:lvl3pPr>
              <a:defRPr sz="1400">
                <a:solidFill>
                  <a:schemeClr val="tx2"/>
                </a:solidFill>
              </a:defRPr>
            </a:lvl3pPr>
            <a:lvl4pPr>
              <a:defRPr sz="1200">
                <a:solidFill>
                  <a:schemeClr val="tx2"/>
                </a:solidFill>
              </a:defRPr>
            </a:lvl4pPr>
            <a:lvl5pPr>
              <a:defRPr sz="1200">
                <a:solidFill>
                  <a:schemeClr val="tx2"/>
                </a:solidFill>
              </a:defRPr>
            </a:lvl5pPr>
            <a:lvl6pPr>
              <a:defRPr sz="1800">
                <a:solidFill>
                  <a:schemeClr val="tx2"/>
                </a:solidFill>
              </a:defRPr>
            </a:lvl6pPr>
            <a:lvl7pPr>
              <a:defRPr sz="1400">
                <a:solidFill>
                  <a:schemeClr val="tx2"/>
                </a:solidFill>
              </a:defRPr>
            </a:lvl7pPr>
            <a:lvl8pPr>
              <a:defRPr sz="1200">
                <a:solidFill>
                  <a:schemeClr val="tx2"/>
                </a:solidFill>
              </a:defRPr>
            </a:lvl8pPr>
            <a:lvl9pPr>
              <a:defRPr sz="1800">
                <a:solidFill>
                  <a:schemeClr val="tx2"/>
                </a:solidFill>
              </a:defRPr>
            </a:lvl9pPr>
          </a:lstStyle>
          <a:p>
            <a:pPr lvl="0"/>
            <a:r>
              <a:rPr lang="en-US"/>
              <a:t>Click to add text in aqua</a:t>
            </a:r>
          </a:p>
          <a:p>
            <a:pPr lvl="1"/>
            <a:r>
              <a:rPr lang="en-US"/>
              <a:t>Second level</a:t>
            </a:r>
          </a:p>
        </p:txBody>
      </p:sp>
      <p:sp>
        <p:nvSpPr>
          <p:cNvPr id="22" name="page number">
            <a:extLst>
              <a:ext uri="{FF2B5EF4-FFF2-40B4-BE49-F238E27FC236}">
                <a16:creationId xmlns:a16="http://schemas.microsoft.com/office/drawing/2014/main" id="{BB64D71B-47A7-2A48-B3D8-7FA3DE53128C}"/>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70996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Full-Bleed Photo 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1"/>
            <a:ext cx="12192000" cy="95225"/>
          </a:xfrm>
          <a:prstGeom prst="rect">
            <a:avLst/>
          </a:prstGeom>
        </p:spPr>
      </p:pic>
      <p:pic>
        <p:nvPicPr>
          <p:cNvPr id="9" name="VMware logo">
            <a:extLst>
              <a:ext uri="{FF2B5EF4-FFF2-40B4-BE49-F238E27FC236}">
                <a16:creationId xmlns:a16="http://schemas.microsoft.com/office/drawing/2014/main" id="{D3FCF2DF-17EB-C34B-B826-12F715183AF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194" y="6215185"/>
            <a:ext cx="1535950" cy="556262"/>
          </a:xfrm>
          <a:prstGeom prst="rect">
            <a:avLst/>
          </a:prstGeom>
        </p:spPr>
      </p:pic>
      <p:sp>
        <p:nvSpPr>
          <p:cNvPr id="10" name="Copyright" descr="Confidential copyright VMware, Inc. 2021">
            <a:extLst>
              <a:ext uri="{FF2B5EF4-FFF2-40B4-BE49-F238E27FC236}">
                <a16:creationId xmlns:a16="http://schemas.microsoft.com/office/drawing/2014/main" id="{4589F4CF-35EB-2C46-91A2-9F74E8D2E729}"/>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1" name="page number">
            <a:extLst>
              <a:ext uri="{FF2B5EF4-FFF2-40B4-BE49-F238E27FC236}">
                <a16:creationId xmlns:a16="http://schemas.microsoft.com/office/drawing/2014/main" id="{1AE4D2C7-58DD-6E4A-AEAD-4FF5B015B101}"/>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85389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Big Statement - Leaf">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2885DDF-21EC-9F45-A160-48B3404CABDE}"/>
              </a:ext>
              <a:ext uri="{C183D7F6-B498-43B3-948B-1728B52AA6E4}">
                <adec:decorative xmlns:adec="http://schemas.microsoft.com/office/drawing/2017/decorative" val="1"/>
              </a:ext>
            </a:extLst>
          </p:cNvPr>
          <p:cNvGrpSpPr/>
          <p:nvPr userDrawn="1"/>
        </p:nvGrpSpPr>
        <p:grpSpPr>
          <a:xfrm>
            <a:off x="-991704" y="-1855011"/>
            <a:ext cx="13471649"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6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172" y="2057401"/>
            <a:ext cx="5945147"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leaf gradient parallelogram.</a:t>
            </a:r>
          </a:p>
        </p:txBody>
      </p:sp>
      <p:pic>
        <p:nvPicPr>
          <p:cNvPr id="12" name="VMware logo">
            <a:extLst>
              <a:ext uri="{FF2B5EF4-FFF2-40B4-BE49-F238E27FC236}">
                <a16:creationId xmlns:a16="http://schemas.microsoft.com/office/drawing/2014/main" id="{0E01FF7A-659B-5E4C-AADF-50910864D2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3" name="Copyright" descr="Confidential copyright VMware, Inc. 2021">
            <a:extLst>
              <a:ext uri="{FF2B5EF4-FFF2-40B4-BE49-F238E27FC236}">
                <a16:creationId xmlns:a16="http://schemas.microsoft.com/office/drawing/2014/main" id="{285630C1-39F6-0B42-8CB7-BCE87DEA1EB4}"/>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13B9AABF-666F-0F4D-8780-7E259FB3973E}"/>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ig Statement - Plu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3A5758E-9821-9E40-94F6-174F8230A18F}"/>
              </a:ext>
              <a:ext uri="{C183D7F6-B498-43B3-948B-1728B52AA6E4}">
                <adec:decorative xmlns:adec="http://schemas.microsoft.com/office/drawing/2017/decorative" val="1"/>
              </a:ext>
            </a:extLst>
          </p:cNvPr>
          <p:cNvGrpSpPr/>
          <p:nvPr userDrawn="1"/>
        </p:nvGrpSpPr>
        <p:grpSpPr>
          <a:xfrm>
            <a:off x="-991704" y="-1838077"/>
            <a:ext cx="13471649" cy="9864449"/>
            <a:chOff x="-991446" y="-1855011"/>
            <a:chExt cx="13468141" cy="9864449"/>
          </a:xfrm>
        </p:grpSpPr>
        <p:sp>
          <p:nvSpPr>
            <p:cNvPr id="17" name="Freeform: Shape 32">
              <a:extLst>
                <a:ext uri="{FF2B5EF4-FFF2-40B4-BE49-F238E27FC236}">
                  <a16:creationId xmlns:a16="http://schemas.microsoft.com/office/drawing/2014/main" id="{DCE0F5A7-C742-694B-BDA4-5BDFEC19933D}"/>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5"/>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172" y="2057401"/>
            <a:ext cx="5945147"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 plum gradient parallelogram.</a:t>
            </a:r>
          </a:p>
        </p:txBody>
      </p:sp>
      <p:pic>
        <p:nvPicPr>
          <p:cNvPr id="12" name="VMware logo">
            <a:extLst>
              <a:ext uri="{FF2B5EF4-FFF2-40B4-BE49-F238E27FC236}">
                <a16:creationId xmlns:a16="http://schemas.microsoft.com/office/drawing/2014/main" id="{118271CF-4227-9C4B-BEF1-B37A7B5DC9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3" name="Copyright" descr="Confidential copyright VMware, Inc. 2021">
            <a:extLst>
              <a:ext uri="{FF2B5EF4-FFF2-40B4-BE49-F238E27FC236}">
                <a16:creationId xmlns:a16="http://schemas.microsoft.com/office/drawing/2014/main" id="{7559A06F-50D8-E946-8B33-60D2BB9DC19B}"/>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C79B75A1-55FE-5648-BD88-9A9C92BA2E52}"/>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ig Statement - Aqu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AC66A0C-9D11-2F41-85FD-E4B0D3D6256B}"/>
              </a:ext>
              <a:ext uri="{C183D7F6-B498-43B3-948B-1728B52AA6E4}">
                <adec:decorative xmlns:adec="http://schemas.microsoft.com/office/drawing/2017/decorative" val="1"/>
              </a:ext>
            </a:extLst>
          </p:cNvPr>
          <p:cNvGrpSpPr/>
          <p:nvPr userDrawn="1"/>
        </p:nvGrpSpPr>
        <p:grpSpPr>
          <a:xfrm>
            <a:off x="-991704" y="-1838078"/>
            <a:ext cx="13471649" cy="9864449"/>
            <a:chOff x="-991446" y="-1855011"/>
            <a:chExt cx="13468141" cy="9864449"/>
          </a:xfrm>
        </p:grpSpPr>
        <p:sp>
          <p:nvSpPr>
            <p:cNvPr id="17" name="Freeform: Shape 32">
              <a:extLst>
                <a:ext uri="{FF2B5EF4-FFF2-40B4-BE49-F238E27FC236}">
                  <a16:creationId xmlns:a16="http://schemas.microsoft.com/office/drawing/2014/main" id="{0A60625B-AB16-F647-A337-9632B3AEE1B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35000">
                  <a:schemeClr val="accent2">
                    <a:alpha val="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82000">
                  <a:schemeClr val="accent2"/>
                </a:gs>
                <a:gs pos="2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172" y="2057401"/>
            <a:ext cx="5945147" cy="2285999"/>
          </a:xfrm>
        </p:spPr>
        <p:txBody>
          <a:bodyPr anchor="ctr"/>
          <a:lstStyle>
            <a:lvl1pPr>
              <a:lnSpc>
                <a:spcPct val="100000"/>
              </a:lnSpc>
              <a:spcBef>
                <a:spcPts val="0"/>
              </a:spcBef>
              <a:defRPr sz="3600">
                <a:solidFill>
                  <a:schemeClr val="tx2"/>
                </a:solidFill>
              </a:defRPr>
            </a:lvl1pPr>
            <a:lvl2pPr marL="273050" indent="0">
              <a:buNone/>
              <a:defRPr/>
            </a:lvl2pPr>
          </a:lstStyle>
          <a:p>
            <a:pPr lvl="0"/>
            <a:r>
              <a:rPr lang="en-US"/>
              <a:t>Slide with large text placeholder, decoration shows an aqua gradient parallelogram.</a:t>
            </a:r>
          </a:p>
        </p:txBody>
      </p:sp>
      <p:pic>
        <p:nvPicPr>
          <p:cNvPr id="12" name="VMware logo">
            <a:extLst>
              <a:ext uri="{FF2B5EF4-FFF2-40B4-BE49-F238E27FC236}">
                <a16:creationId xmlns:a16="http://schemas.microsoft.com/office/drawing/2014/main" id="{D9738DEA-D5E9-7A4D-9CAA-FC8E671F81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3" name="Copyright" descr="Confidential copyright VMware, Inc. 2021">
            <a:extLst>
              <a:ext uri="{FF2B5EF4-FFF2-40B4-BE49-F238E27FC236}">
                <a16:creationId xmlns:a16="http://schemas.microsoft.com/office/drawing/2014/main" id="{DF41C975-B26A-9A49-8900-553C53BD2923}"/>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
        <p:nvSpPr>
          <p:cNvPr id="14" name="page number">
            <a:extLst>
              <a:ext uri="{FF2B5EF4-FFF2-40B4-BE49-F238E27FC236}">
                <a16:creationId xmlns:a16="http://schemas.microsoft.com/office/drawing/2014/main" id="{6D0F9361-6D79-2B4E-9F50-69405EA8B131}"/>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Statement with Icon - Ocea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22" name="Freeform: Shape 21">
            <a:extLst>
              <a:ext uri="{FF2B5EF4-FFF2-40B4-BE49-F238E27FC236}">
                <a16:creationId xmlns:a16="http://schemas.microsoft.com/office/drawing/2014/main" id="{F3BAE82B-F177-4DB8-83F4-180BF049AA2B}"/>
              </a:ext>
              <a:ext uri="{C183D7F6-B498-43B3-948B-1728B52AA6E4}">
                <adec:decorative xmlns:adec="http://schemas.microsoft.com/office/drawing/2017/decorative" val="1"/>
              </a:ext>
            </a:extLst>
          </p:cNvPr>
          <p:cNvSpPr/>
          <p:nvPr userDrawn="1"/>
        </p:nvSpPr>
        <p:spPr>
          <a:xfrm>
            <a:off x="5381121" y="-52904"/>
            <a:ext cx="6811740"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4B8DD2FC-271A-FE40-B259-A152DA476E35}"/>
              </a:ext>
              <a:ext uri="{C183D7F6-B498-43B3-948B-1728B52AA6E4}">
                <adec:decorative xmlns:adec="http://schemas.microsoft.com/office/drawing/2017/decorative" val="0"/>
              </a:ext>
            </a:extLst>
          </p:cNvPr>
          <p:cNvSpPr/>
          <p:nvPr userDrawn="1"/>
        </p:nvSpPr>
        <p:spPr bwMode="gray">
          <a:xfrm rot="10800000">
            <a:off x="7275710" y="1515193"/>
            <a:ext cx="3736885"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8" name="page number">
            <a:extLst>
              <a:ext uri="{FF2B5EF4-FFF2-40B4-BE49-F238E27FC236}">
                <a16:creationId xmlns:a16="http://schemas.microsoft.com/office/drawing/2014/main" id="{C6E13FD7-08E3-F545-8FDA-873E68D8D408}"/>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1092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Statement with Icon - Leaf">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1E831113-8BA1-4E42-973A-867358A12EF6}"/>
              </a:ext>
              <a:ext uri="{C183D7F6-B498-43B3-948B-1728B52AA6E4}">
                <adec:decorative xmlns:adec="http://schemas.microsoft.com/office/drawing/2017/decorative" val="1"/>
              </a:ext>
            </a:extLst>
          </p:cNvPr>
          <p:cNvSpPr/>
          <p:nvPr userDrawn="1"/>
        </p:nvSpPr>
        <p:spPr>
          <a:xfrm>
            <a:off x="5381121" y="-52904"/>
            <a:ext cx="6811740"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6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DF3E8908-AFA6-A344-B8C9-31AA514723D2}"/>
              </a:ext>
              <a:ext uri="{C183D7F6-B498-43B3-948B-1728B52AA6E4}">
                <adec:decorative xmlns:adec="http://schemas.microsoft.com/office/drawing/2017/decorative" val="0"/>
              </a:ext>
            </a:extLst>
          </p:cNvPr>
          <p:cNvSpPr/>
          <p:nvPr userDrawn="1"/>
        </p:nvSpPr>
        <p:spPr bwMode="gray">
          <a:xfrm rot="10800000">
            <a:off x="7275710" y="1515193"/>
            <a:ext cx="3736885" cy="3735912"/>
          </a:xfrm>
          <a:prstGeom prst="ellipse">
            <a:avLst/>
          </a:prstGeom>
          <a:solidFill>
            <a:schemeClr val="bg1"/>
          </a:solidFill>
          <a:ln w="38100">
            <a:solidFill>
              <a:schemeClr val="accent4"/>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C9D41F08-53C7-7C4B-958C-88EB3AC23D25}"/>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31293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Statement with Icon - White">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7" name="Freeform: Shape 21">
            <a:extLst>
              <a:ext uri="{FF2B5EF4-FFF2-40B4-BE49-F238E27FC236}">
                <a16:creationId xmlns:a16="http://schemas.microsoft.com/office/drawing/2014/main" id="{FAE47E00-646D-5A4D-AC88-DA913D554298}"/>
              </a:ext>
              <a:ext uri="{C183D7F6-B498-43B3-948B-1728B52AA6E4}">
                <adec:decorative xmlns:adec="http://schemas.microsoft.com/office/drawing/2017/decorative" val="1"/>
              </a:ext>
            </a:extLst>
          </p:cNvPr>
          <p:cNvSpPr/>
          <p:nvPr userDrawn="1"/>
        </p:nvSpPr>
        <p:spPr>
          <a:xfrm>
            <a:off x="5381121" y="-52904"/>
            <a:ext cx="6811740"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30000">
                <a:schemeClr val="accent2">
                  <a:alpha val="30000"/>
                </a:schemeClr>
              </a:gs>
              <a:gs pos="95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6" name="Oval 5" descr="place icon in center">
            <a:extLst>
              <a:ext uri="{FF2B5EF4-FFF2-40B4-BE49-F238E27FC236}">
                <a16:creationId xmlns:a16="http://schemas.microsoft.com/office/drawing/2014/main" id="{E63A6BFD-B4B8-D542-AC56-87E853C7CB36}"/>
              </a:ext>
              <a:ext uri="{C183D7F6-B498-43B3-948B-1728B52AA6E4}">
                <adec:decorative xmlns:adec="http://schemas.microsoft.com/office/drawing/2017/decorative" val="0"/>
              </a:ext>
            </a:extLst>
          </p:cNvPr>
          <p:cNvSpPr/>
          <p:nvPr userDrawn="1"/>
        </p:nvSpPr>
        <p:spPr bwMode="gray">
          <a:xfrm rot="10800000">
            <a:off x="7275710" y="1515193"/>
            <a:ext cx="3736885" cy="3735912"/>
          </a:xfrm>
          <a:prstGeom prst="ellipse">
            <a:avLst/>
          </a:prstGeom>
          <a:solidFill>
            <a:schemeClr val="bg1"/>
          </a:solidFill>
          <a:ln w="38100">
            <a:solidFill>
              <a:schemeClr val="tx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9" name="page number">
            <a:extLst>
              <a:ext uri="{FF2B5EF4-FFF2-40B4-BE49-F238E27FC236}">
                <a16:creationId xmlns:a16="http://schemas.microsoft.com/office/drawing/2014/main" id="{78F9A301-342A-084F-A265-84EA7D826F99}"/>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91276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sp>
        <p:nvSpPr>
          <p:cNvPr id="35" name="Google Shape;35;p1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7" name="Google Shape;37;p1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1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172" y="2514601"/>
            <a:ext cx="5487273" cy="1828799"/>
          </a:xfrm>
        </p:spPr>
        <p:txBody>
          <a:bodyPr anchor="ctr"/>
          <a:lstStyle>
            <a:lvl1pPr>
              <a:lnSpc>
                <a:spcPct val="100000"/>
              </a:lnSpc>
              <a:spcBef>
                <a:spcPts val="0"/>
              </a:spcBef>
              <a:defRPr sz="3600"/>
            </a:lvl1pPr>
            <a:lvl2pPr marL="273050" indent="0">
              <a:buNone/>
              <a:defRPr/>
            </a:lvl2pPr>
          </a:lstStyle>
          <a:p>
            <a:pPr lvl="0"/>
            <a:r>
              <a:rPr lang="en-US"/>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7456" y="0"/>
            <a:ext cx="5404545" cy="6764798"/>
          </a:xfrm>
        </p:spPr>
        <p:txBody>
          <a:bodyPr lIns="640080" tIns="0" rIns="640080" anchor="ctr"/>
          <a:lstStyle>
            <a:lvl1pPr algn="ctr">
              <a:defRPr/>
            </a:lvl1pPr>
          </a:lstStyle>
          <a:p>
            <a:r>
              <a:rPr lang="en-US"/>
              <a:t>Click on the icon to insert a picture from your computer</a:t>
            </a:r>
          </a:p>
        </p:txBody>
      </p:sp>
      <p:sp>
        <p:nvSpPr>
          <p:cNvPr id="6" name="page number">
            <a:extLst>
              <a:ext uri="{FF2B5EF4-FFF2-40B4-BE49-F238E27FC236}">
                <a16:creationId xmlns:a16="http://schemas.microsoft.com/office/drawing/2014/main" id="{B901CDB1-0854-DE46-B610-2202857D2CFC}"/>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05142E"/>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E30D59-6678-D242-8DE4-CDD8792816B6}"/>
              </a:ext>
              <a:ext uri="{C183D7F6-B498-43B3-948B-1728B52AA6E4}">
                <adec:decorative xmlns:adec="http://schemas.microsoft.com/office/drawing/2017/decorative" val="1"/>
              </a:ext>
            </a:extLst>
          </p:cNvPr>
          <p:cNvGrpSpPr/>
          <p:nvPr userDrawn="1"/>
        </p:nvGrpSpPr>
        <p:grpSpPr>
          <a:xfrm>
            <a:off x="0" y="1"/>
            <a:ext cx="12191997" cy="5193397"/>
            <a:chOff x="0" y="0"/>
            <a:chExt cx="12188822" cy="5193397"/>
          </a:xfrm>
        </p:grpSpPr>
        <p:sp>
          <p:nvSpPr>
            <p:cNvPr id="14" name="Rectangle 13">
              <a:extLst>
                <a:ext uri="{FF2B5EF4-FFF2-40B4-BE49-F238E27FC236}">
                  <a16:creationId xmlns:a16="http://schemas.microsoft.com/office/drawing/2014/main" id="{24A1B3DE-261F-2A46-8DC0-56959CCB9CFC}"/>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gradFill>
              <a:gsLst>
                <a:gs pos="10000">
                  <a:schemeClr val="bg1">
                    <a:alpha val="76000"/>
                    <a:lumMod val="82000"/>
                  </a:schemeClr>
                </a:gs>
                <a:gs pos="100000">
                  <a:schemeClr val="accent1"/>
                </a:gs>
              </a:gsLst>
              <a:lin ang="66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7588" y="2514600"/>
            <a:ext cx="5028923" cy="1371601"/>
          </a:xfrm>
        </p:spPr>
        <p:txBody>
          <a:bodyPr anchor="ctr"/>
          <a:lstStyle>
            <a:lvl1pPr>
              <a:spcBef>
                <a:spcPts val="0"/>
              </a:spcBef>
              <a:defRPr sz="3600">
                <a:solidFill>
                  <a:schemeClr val="tx2"/>
                </a:solidFill>
              </a:defRPr>
            </a:lvl1pPr>
          </a:lstStyle>
          <a:p>
            <a:pPr lvl="0"/>
            <a:r>
              <a:rPr lang="en-US"/>
              <a:t>Click to add text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hasCustomPrompt="1"/>
          </p:nvPr>
        </p:nvSpPr>
        <p:spPr>
          <a:xfrm>
            <a:off x="608489" y="5507147"/>
            <a:ext cx="1371421" cy="423862"/>
          </a:xfrm>
        </p:spPr>
        <p:txBody>
          <a:bodyPr/>
          <a:lstStyle>
            <a:lvl1pPr algn="l">
              <a:defRPr sz="1200">
                <a:solidFill>
                  <a:schemeClr val="tx2"/>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hasCustomPrompt="1"/>
          </p:nvPr>
        </p:nvSpPr>
        <p:spPr>
          <a:xfrm>
            <a:off x="2437051" y="5507147"/>
            <a:ext cx="1371421" cy="423862"/>
          </a:xfrm>
        </p:spPr>
        <p:txBody>
          <a:bodyPr/>
          <a:lstStyle>
            <a:lvl1pPr algn="l">
              <a:defRPr sz="1200">
                <a:solidFill>
                  <a:schemeClr val="tx2"/>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hasCustomPrompt="1"/>
          </p:nvPr>
        </p:nvSpPr>
        <p:spPr>
          <a:xfrm>
            <a:off x="4262213" y="5507147"/>
            <a:ext cx="1371421" cy="423862"/>
          </a:xfrm>
        </p:spPr>
        <p:txBody>
          <a:bodyPr/>
          <a:lstStyle>
            <a:lvl1pPr algn="l">
              <a:defRPr sz="1200">
                <a:solidFill>
                  <a:schemeClr val="tx2"/>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hasCustomPrompt="1"/>
          </p:nvPr>
        </p:nvSpPr>
        <p:spPr>
          <a:xfrm>
            <a:off x="6089695" y="5507147"/>
            <a:ext cx="1371421" cy="423862"/>
          </a:xfrm>
        </p:spPr>
        <p:txBody>
          <a:bodyPr/>
          <a:lstStyle>
            <a:lvl1pPr algn="l">
              <a:defRPr sz="1200">
                <a:solidFill>
                  <a:schemeClr val="tx2"/>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hasCustomPrompt="1"/>
          </p:nvPr>
        </p:nvSpPr>
        <p:spPr>
          <a:xfrm>
            <a:off x="7922735" y="5507147"/>
            <a:ext cx="1371421" cy="423862"/>
          </a:xfrm>
        </p:spPr>
        <p:txBody>
          <a:bodyPr/>
          <a:lstStyle>
            <a:lvl1pPr algn="l">
              <a:defRPr sz="1200">
                <a:solidFill>
                  <a:schemeClr val="tx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hasCustomPrompt="1"/>
          </p:nvPr>
        </p:nvSpPr>
        <p:spPr>
          <a:xfrm>
            <a:off x="9752568" y="5507147"/>
            <a:ext cx="1371421" cy="423862"/>
          </a:xfrm>
        </p:spPr>
        <p:txBody>
          <a:bodyPr/>
          <a:lstStyle>
            <a:lvl1pPr algn="l">
              <a:defRPr sz="1200">
                <a:solidFill>
                  <a:schemeClr val="tx2"/>
                </a:solidFill>
              </a:defRPr>
            </a:lvl1pPr>
          </a:lstStyle>
          <a:p>
            <a:pPr lvl="0"/>
            <a:r>
              <a:rPr lang="en-US"/>
              <a:t>Edit Master text styles</a:t>
            </a:r>
          </a:p>
        </p:txBody>
      </p:sp>
      <p:sp>
        <p:nvSpPr>
          <p:cNvPr id="17" name="page number">
            <a:extLst>
              <a:ext uri="{FF2B5EF4-FFF2-40B4-BE49-F238E27FC236}">
                <a16:creationId xmlns:a16="http://schemas.microsoft.com/office/drawing/2014/main" id="{3D199022-AD95-C441-8C3C-4867DFDCE00D}"/>
              </a:ext>
            </a:extLst>
          </p:cNvPr>
          <p:cNvSpPr txBox="1"/>
          <p:nvPr userDrawn="1"/>
        </p:nvSpPr>
        <p:spPr>
          <a:xfrm>
            <a:off x="11493934" y="6464808"/>
            <a:ext cx="438104"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z="800" smtClean="0"/>
              <a:pPr lvl="0" algn="r"/>
              <a:t>‹#›</a:t>
            </a:fld>
            <a:endParaRPr lang="en-US" sz="800"/>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Leaf">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63ED95-8E3F-4A4D-BE6C-FFD64CE9AB88}"/>
              </a:ext>
              <a:ext uri="{C183D7F6-B498-43B3-948B-1728B52AA6E4}">
                <adec:decorative xmlns:adec="http://schemas.microsoft.com/office/drawing/2017/decorative" val="1"/>
              </a:ext>
            </a:extLst>
          </p:cNvPr>
          <p:cNvGrpSpPr/>
          <p:nvPr userDrawn="1"/>
        </p:nvGrpSpPr>
        <p:grpSpPr>
          <a:xfrm>
            <a:off x="-2097374" y="875737"/>
            <a:ext cx="8397980" cy="2908667"/>
            <a:chOff x="-2096828" y="875736"/>
            <a:chExt cx="8395793" cy="2908667"/>
          </a:xfrm>
        </p:grpSpPr>
        <p:sp>
          <p:nvSpPr>
            <p:cNvPr id="11" name="Freeform 10">
              <a:extLst>
                <a:ext uri="{FF2B5EF4-FFF2-40B4-BE49-F238E27FC236}">
                  <a16:creationId xmlns:a16="http://schemas.microsoft.com/office/drawing/2014/main" id="{3B43A8E2-0795-234B-B5C8-FC26A7BA1F9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4" name="Freeform 13">
              <a:extLst>
                <a:ext uri="{FF2B5EF4-FFF2-40B4-BE49-F238E27FC236}">
                  <a16:creationId xmlns:a16="http://schemas.microsoft.com/office/drawing/2014/main" id="{1B75F697-C077-BA49-9A29-1DFD3E3CCE8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tx2"/>
                </a:gs>
                <a:gs pos="16000">
                  <a:schemeClr val="accent4"/>
                </a:gs>
                <a:gs pos="76000">
                  <a:schemeClr val="tx2"/>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4" name="TextBox 3">
            <a:extLst>
              <a:ext uri="{FF2B5EF4-FFF2-40B4-BE49-F238E27FC236}">
                <a16:creationId xmlns:a16="http://schemas.microsoft.com/office/drawing/2014/main" id="{E52F598B-F734-42BE-8CB8-5E3FDDD7ED52}"/>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0" name="VMware logo">
            <a:extLst>
              <a:ext uri="{FF2B5EF4-FFF2-40B4-BE49-F238E27FC236}">
                <a16:creationId xmlns:a16="http://schemas.microsoft.com/office/drawing/2014/main" id="{DF93444F-2EFF-C744-BD68-2704CA0F37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2" name="Copyright" descr="Confidential copyright VMware, Inc. 2021">
            <a:extLst>
              <a:ext uri="{FF2B5EF4-FFF2-40B4-BE49-F238E27FC236}">
                <a16:creationId xmlns:a16="http://schemas.microsoft.com/office/drawing/2014/main" id="{362C750D-B01C-E641-B0D0-101E3D1D39F1}"/>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lum">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23C3022-EF00-2344-B25C-223F1CA0DEB3}"/>
              </a:ext>
              <a:ext uri="{C183D7F6-B498-43B3-948B-1728B52AA6E4}">
                <adec:decorative xmlns:adec="http://schemas.microsoft.com/office/drawing/2017/decorative" val="1"/>
              </a:ext>
            </a:extLst>
          </p:cNvPr>
          <p:cNvGrpSpPr/>
          <p:nvPr userDrawn="1"/>
        </p:nvGrpSpPr>
        <p:grpSpPr>
          <a:xfrm>
            <a:off x="-2097374" y="875737"/>
            <a:ext cx="8397980" cy="2908667"/>
            <a:chOff x="-2096828" y="875736"/>
            <a:chExt cx="8395793" cy="2908667"/>
          </a:xfrm>
        </p:grpSpPr>
        <p:sp>
          <p:nvSpPr>
            <p:cNvPr id="8" name="Freeform 7">
              <a:extLst>
                <a:ext uri="{FF2B5EF4-FFF2-40B4-BE49-F238E27FC236}">
                  <a16:creationId xmlns:a16="http://schemas.microsoft.com/office/drawing/2014/main" id="{54ED2E87-A1DF-5240-BA0A-6E71A1AF2BDB}"/>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D6ABD33D-57AD-B545-8946-120F3726500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tx2">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8" name="TextBox 17">
            <a:extLst>
              <a:ext uri="{FF2B5EF4-FFF2-40B4-BE49-F238E27FC236}">
                <a16:creationId xmlns:a16="http://schemas.microsoft.com/office/drawing/2014/main" id="{C1594E1E-E234-471D-B539-F75E8CC06D07}"/>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2" name="VMware logo">
            <a:extLst>
              <a:ext uri="{FF2B5EF4-FFF2-40B4-BE49-F238E27FC236}">
                <a16:creationId xmlns:a16="http://schemas.microsoft.com/office/drawing/2014/main" id="{D01E7D2F-7A37-9F41-AD5D-F2F3F4CE75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3" name="Copyright" descr="Confidential copyright VMware, Inc. 2021">
            <a:extLst>
              <a:ext uri="{FF2B5EF4-FFF2-40B4-BE49-F238E27FC236}">
                <a16:creationId xmlns:a16="http://schemas.microsoft.com/office/drawing/2014/main" id="{E246D94F-C85F-5D4A-830E-C80E8AA8B477}"/>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Aqua">
    <p:bg>
      <p:bgPr>
        <a:gradFill>
          <a:gsLst>
            <a:gs pos="22000">
              <a:schemeClr val="bg1"/>
            </a:gs>
            <a:gs pos="100000">
              <a:srgbClr val="0D66AC">
                <a:lumMod val="86000"/>
              </a:srgbClr>
            </a:gs>
          </a:gsLst>
          <a:lin ang="8400000" scaled="0"/>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D7E2F55-1C24-A844-A792-1B9B3207D5E5}"/>
              </a:ext>
              <a:ext uri="{C183D7F6-B498-43B3-948B-1728B52AA6E4}">
                <adec:decorative xmlns:adec="http://schemas.microsoft.com/office/drawing/2017/decorative" val="1"/>
              </a:ext>
            </a:extLst>
          </p:cNvPr>
          <p:cNvGrpSpPr/>
          <p:nvPr userDrawn="1"/>
        </p:nvGrpSpPr>
        <p:grpSpPr>
          <a:xfrm>
            <a:off x="-2097374" y="875737"/>
            <a:ext cx="8397980" cy="2908667"/>
            <a:chOff x="-2096828" y="875736"/>
            <a:chExt cx="8395793" cy="2908667"/>
          </a:xfrm>
        </p:grpSpPr>
        <p:sp>
          <p:nvSpPr>
            <p:cNvPr id="8" name="Freeform 7">
              <a:extLst>
                <a:ext uri="{FF2B5EF4-FFF2-40B4-BE49-F238E27FC236}">
                  <a16:creationId xmlns:a16="http://schemas.microsoft.com/office/drawing/2014/main" id="{00990009-53BB-6E49-B54B-DEC8A2CB3304}"/>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Freeform 8">
              <a:extLst>
                <a:ext uri="{FF2B5EF4-FFF2-40B4-BE49-F238E27FC236}">
                  <a16:creationId xmlns:a16="http://schemas.microsoft.com/office/drawing/2014/main" id="{C900B594-396B-FF4B-846B-AE79BB958C28}"/>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tx2">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grpSp>
      <p:sp>
        <p:nvSpPr>
          <p:cNvPr id="18" name="TextBox 17">
            <a:extLst>
              <a:ext uri="{FF2B5EF4-FFF2-40B4-BE49-F238E27FC236}">
                <a16:creationId xmlns:a16="http://schemas.microsoft.com/office/drawing/2014/main" id="{539F709C-1996-44DB-8C47-9CBD9243BF4E}"/>
              </a:ext>
            </a:extLst>
          </p:cNvPr>
          <p:cNvSpPr txBox="1"/>
          <p:nvPr userDrawn="1"/>
        </p:nvSpPr>
        <p:spPr>
          <a:xfrm>
            <a:off x="7124768" y="4133698"/>
            <a:ext cx="3586491"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a:solidFill>
                  <a:schemeClr val="tx2"/>
                </a:solidFill>
                <a:latin typeface="+mj-lt"/>
                <a:ea typeface="+mj-ea"/>
                <a:cs typeface="+mj-cs"/>
              </a:rPr>
              <a:t>Thank You</a:t>
            </a:r>
          </a:p>
        </p:txBody>
      </p:sp>
      <p:pic>
        <p:nvPicPr>
          <p:cNvPr id="12" name="VMware logo">
            <a:extLst>
              <a:ext uri="{FF2B5EF4-FFF2-40B4-BE49-F238E27FC236}">
                <a16:creationId xmlns:a16="http://schemas.microsoft.com/office/drawing/2014/main" id="{5EE4C121-F580-8A4F-B68C-5EAC0E8CB72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194" y="6215185"/>
            <a:ext cx="1535950" cy="556262"/>
          </a:xfrm>
          <a:prstGeom prst="rect">
            <a:avLst/>
          </a:prstGeom>
        </p:spPr>
      </p:pic>
      <p:sp>
        <p:nvSpPr>
          <p:cNvPr id="13" name="Copyright" descr="Confidential copyright VMware, Inc. 2021">
            <a:extLst>
              <a:ext uri="{FF2B5EF4-FFF2-40B4-BE49-F238E27FC236}">
                <a16:creationId xmlns:a16="http://schemas.microsoft.com/office/drawing/2014/main" id="{8BE854A6-56DB-4840-B583-F54180BC9260}"/>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CE79D-3AD7-4C1D-9C94-48BC03C4DA77}"/>
              </a:ext>
            </a:extLst>
          </p:cNvPr>
          <p:cNvSpPr>
            <a:spLocks noGrp="1"/>
          </p:cNvSpPr>
          <p:nvPr>
            <p:ph type="title" hasCustomPrompt="1"/>
          </p:nvPr>
        </p:nvSpPr>
        <p:spPr/>
        <p:txBody>
          <a:bodyPr/>
          <a:lstStyle>
            <a:lvl1pPr>
              <a:defRPr/>
            </a:lvl1pPr>
          </a:lstStyle>
          <a:p>
            <a:r>
              <a:rPr lang="en-US"/>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tx2"/>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527" y="1860778"/>
            <a:ext cx="7301750"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05E96B5-9365-5246-95C0-EFDB53CE58B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3834" y="2175647"/>
            <a:ext cx="3023387" cy="546100"/>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tx2"/>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a:t>
            </a:r>
          </a:p>
        </p:txBody>
      </p:sp>
      <p:pic>
        <p:nvPicPr>
          <p:cNvPr id="7" name="Picture 6">
            <a:extLst>
              <a:ext uri="{FF2B5EF4-FFF2-40B4-BE49-F238E27FC236}">
                <a16:creationId xmlns:a16="http://schemas.microsoft.com/office/drawing/2014/main" id="{BCFC787B-ED76-3047-A766-BCB068A8C6B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28363" y="2198473"/>
            <a:ext cx="4700224" cy="533400"/>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5242" y="2908233"/>
            <a:ext cx="5356032" cy="895350"/>
          </a:xfrm>
        </p:spPr>
        <p:txBody>
          <a:bodyPr/>
          <a:lstStyle>
            <a:lvl1pPr>
              <a:defRPr sz="4900">
                <a:solidFill>
                  <a:schemeClr val="tx2"/>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2" name="shaded boxes">
            <a:extLst>
              <a:ext uri="{FF2B5EF4-FFF2-40B4-BE49-F238E27FC236}">
                <a16:creationId xmlns:a16="http://schemas.microsoft.com/office/drawing/2014/main" id="{16B4E791-8261-4446-8AD1-732A82EE821D}"/>
              </a:ext>
              <a:ext uri="{C183D7F6-B498-43B3-948B-1728B52AA6E4}">
                <adec:decorative xmlns:adec="http://schemas.microsoft.com/office/drawing/2017/decorative" val="1"/>
              </a:ext>
            </a:extLst>
          </p:cNvPr>
          <p:cNvGrpSpPr/>
          <p:nvPr userDrawn="1"/>
        </p:nvGrpSpPr>
        <p:grpSpPr>
          <a:xfrm>
            <a:off x="609600" y="1600203"/>
            <a:ext cx="10058560" cy="4580469"/>
            <a:chOff x="609441" y="1600202"/>
            <a:chExt cx="10055941" cy="4580469"/>
          </a:xfrm>
        </p:grpSpPr>
        <p:sp>
          <p:nvSpPr>
            <p:cNvPr id="164" name="Rectangle 163">
              <a:extLst>
                <a:ext uri="{FF2B5EF4-FFF2-40B4-BE49-F238E27FC236}">
                  <a16:creationId xmlns:a16="http://schemas.microsoft.com/office/drawing/2014/main" id="{5917BD5D-F21A-41D0-9E2E-252F19FDCD4A}"/>
                </a:ext>
                <a:ext uri="{C183D7F6-B498-43B3-948B-1728B52AA6E4}">
                  <adec:decorative xmlns:adec="http://schemas.microsoft.com/office/drawing/2017/decorative" val="1"/>
                </a:ext>
              </a:extLst>
            </p:cNvPr>
            <p:cNvSpPr/>
            <p:nvPr/>
          </p:nvSpPr>
          <p:spPr bwMode="gray">
            <a:xfrm>
              <a:off x="609441" y="1600203"/>
              <a:ext cx="914203"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65" name="Rectangle 164">
              <a:extLst>
                <a:ext uri="{FF2B5EF4-FFF2-40B4-BE49-F238E27FC236}">
                  <a16:creationId xmlns:a16="http://schemas.microsoft.com/office/drawing/2014/main" id="{1668498C-B078-45B9-B500-0784D4C36D7B}"/>
                </a:ext>
                <a:ext uri="{C183D7F6-B498-43B3-948B-1728B52AA6E4}">
                  <adec:decorative xmlns:adec="http://schemas.microsoft.com/office/drawing/2017/decorative" val="1"/>
                </a:ext>
              </a:extLst>
            </p:cNvPr>
            <p:cNvSpPr/>
            <p:nvPr/>
          </p:nvSpPr>
          <p:spPr bwMode="gray">
            <a:xfrm>
              <a:off x="2436448" y="1600202"/>
              <a:ext cx="915282"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66" name="Rectangle 165">
              <a:extLst>
                <a:ext uri="{FF2B5EF4-FFF2-40B4-BE49-F238E27FC236}">
                  <a16:creationId xmlns:a16="http://schemas.microsoft.com/office/drawing/2014/main" id="{0B2EC2BA-CD61-481B-97B4-7C7C93B8CFE3}"/>
                </a:ext>
                <a:ext uri="{C183D7F6-B498-43B3-948B-1728B52AA6E4}">
                  <adec:decorative xmlns:adec="http://schemas.microsoft.com/office/drawing/2017/decorative" val="1"/>
                </a:ext>
              </a:extLst>
            </p:cNvPr>
            <p:cNvSpPr/>
            <p:nvPr/>
          </p:nvSpPr>
          <p:spPr bwMode="gray">
            <a:xfrm>
              <a:off x="4263453"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67" name="Rectangle 166">
              <a:extLst>
                <a:ext uri="{FF2B5EF4-FFF2-40B4-BE49-F238E27FC236}">
                  <a16:creationId xmlns:a16="http://schemas.microsoft.com/office/drawing/2014/main" id="{43B39DDA-77DA-4E5A-92AF-787B393F7E26}"/>
                </a:ext>
                <a:ext uri="{C183D7F6-B498-43B3-948B-1728B52AA6E4}">
                  <adec:decorative xmlns:adec="http://schemas.microsoft.com/office/drawing/2017/decorative" val="1"/>
                </a:ext>
              </a:extLst>
            </p:cNvPr>
            <p:cNvSpPr/>
            <p:nvPr/>
          </p:nvSpPr>
          <p:spPr bwMode="gray">
            <a:xfrm>
              <a:off x="6090459" y="1600202"/>
              <a:ext cx="920909"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68" name="Rectangle 167">
              <a:extLst>
                <a:ext uri="{FF2B5EF4-FFF2-40B4-BE49-F238E27FC236}">
                  <a16:creationId xmlns:a16="http://schemas.microsoft.com/office/drawing/2014/main" id="{95046305-8D65-42C5-978D-DB6BBB79F42A}"/>
                </a:ext>
                <a:ext uri="{C183D7F6-B498-43B3-948B-1728B52AA6E4}">
                  <adec:decorative xmlns:adec="http://schemas.microsoft.com/office/drawing/2017/decorative" val="1"/>
                </a:ext>
              </a:extLst>
            </p:cNvPr>
            <p:cNvSpPr/>
            <p:nvPr/>
          </p:nvSpPr>
          <p:spPr bwMode="gray">
            <a:xfrm>
              <a:off x="7921943" y="1600202"/>
              <a:ext cx="916431"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69" name="Rectangle 168">
              <a:extLst>
                <a:ext uri="{FF2B5EF4-FFF2-40B4-BE49-F238E27FC236}">
                  <a16:creationId xmlns:a16="http://schemas.microsoft.com/office/drawing/2014/main" id="{0FD4CAA0-B7B3-4712-AFCC-D5D332526C90}"/>
                </a:ext>
                <a:ext uri="{C183D7F6-B498-43B3-948B-1728B52AA6E4}">
                  <adec:decorative xmlns:adec="http://schemas.microsoft.com/office/drawing/2017/decorative" val="1"/>
                </a:ext>
              </a:extLst>
            </p:cNvPr>
            <p:cNvSpPr/>
            <p:nvPr/>
          </p:nvSpPr>
          <p:spPr bwMode="gray">
            <a:xfrm>
              <a:off x="9750028" y="1600202"/>
              <a:ext cx="915354" cy="4580468"/>
            </a:xfrm>
            <a:prstGeom prst="rect">
              <a:avLst/>
            </a:prstGeom>
            <a:solidFill>
              <a:srgbClr val="7030A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5" name="Group 4">
            <a:extLst>
              <a:ext uri="{FF2B5EF4-FFF2-40B4-BE49-F238E27FC236}">
                <a16:creationId xmlns:a16="http://schemas.microsoft.com/office/drawing/2014/main" id="{3C09A9A4-3494-3542-B894-6211B968D581}"/>
              </a:ext>
              <a:ext uri="{C183D7F6-B498-43B3-948B-1728B52AA6E4}">
                <adec:decorative xmlns:adec="http://schemas.microsoft.com/office/drawing/2017/decorative" val="1"/>
              </a:ext>
            </a:extLst>
          </p:cNvPr>
          <p:cNvGrpSpPr/>
          <p:nvPr userDrawn="1"/>
        </p:nvGrpSpPr>
        <p:grpSpPr>
          <a:xfrm>
            <a:off x="0" y="0"/>
            <a:ext cx="12192001" cy="6858004"/>
            <a:chOff x="0" y="0"/>
            <a:chExt cx="12188826" cy="6858004"/>
          </a:xfrm>
        </p:grpSpPr>
        <p:cxnSp>
          <p:nvCxnSpPr>
            <p:cNvPr id="139" name="Straight Connector 138">
              <a:extLst>
                <a:ext uri="{FF2B5EF4-FFF2-40B4-BE49-F238E27FC236}">
                  <a16:creationId xmlns:a16="http://schemas.microsoft.com/office/drawing/2014/main" id="{EA5ACD8A-8C13-4854-A467-BD53C4D42C13}"/>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E9AEA69-7EC7-4E07-AE1D-88F8EEF92C9E}"/>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29E1D967-6730-4825-B44D-218C320875DF}"/>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5A09B43-D534-427C-A599-07C7082284DF}"/>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B548968-0E6F-464C-BFE9-790765F55A48}"/>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EE7B671-2D20-47F2-A970-BA1372AC9576}"/>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5F84414-975A-44CA-8467-6D97E4551652}"/>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8BD6F24-08BA-43D5-9BA6-5F6BD781478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47DB008-E567-47E9-87D3-86B40F14F7B7}"/>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B53F1A6-C1AA-4A38-85B0-D417DA1992AD}"/>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2A6FC0D-D597-4CBE-BD09-56DAEAAC407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672F65-5C29-4C9C-B430-5D51086E8F83}"/>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A0F9110-F621-4C87-AB75-FEA44FFFC3FD}"/>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138AE61-D0CB-4AFC-9E1B-7B31BC70172F}"/>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77913E5-1FE0-43CC-BDA3-44D13BDCA6EC}"/>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8AC6F12A-CEF3-48C7-BF4E-4D5F677C8720}"/>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AE16C37-5178-44C1-9DF1-0B7D3D982018}"/>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D4E6EB7-7750-4D96-8853-D96888198E27}"/>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97FB4D6-7BCD-4DA0-B1DC-FE299CCAFB1C}"/>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68CC68C-61AA-4F81-9537-71FCBBDF380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258EFF3-541C-4094-912F-6A9C7767781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2240E72-F879-49C8-A73E-7B4A8BE0416C}"/>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8BF2C8F-3151-420F-91A2-0654F2B63F9F}"/>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BC35EC9-C9F7-4927-8DF2-4AC85B285B34}"/>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1311A6B-43EB-4354-A8DF-F08D46D6F9E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E65D944-5E8F-4400-A6FF-57EE640E6C49}"/>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784E610-84B4-4B69-9846-DA2BFEA2247F}"/>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7FCFFB5-F289-45EC-A54F-F0FA22885EA7}"/>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DA1B4AB-4CAF-4C57-B5EC-BBE999E2217D}"/>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DEF34D8-768A-47DE-AC36-ABB8F2040047}"/>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43FAB56-39AF-4088-AEF5-D84843FA15A1}"/>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B7B8A0C7-0E67-4310-921C-24875C1FA114}"/>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414352A-0CCF-42AB-B055-5C2C3CD4BB49}"/>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CE5C43F-9FF0-4844-ACE0-998109E8168B}"/>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3D08CE5-3344-4529-B25C-09D786F8E90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DEBEC20-F5AF-4601-8717-90A50ADCE2DF}"/>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846D234-3741-4F53-9A16-82775232C923}"/>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E01556A-D066-4E7B-A06B-49B37378AE87}"/>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60F960C-78C0-415C-8677-430DA3C36869}"/>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962327A-5806-42F8-883D-F3975A33247A}"/>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7F93326-CC1E-42D6-8C96-AC0FD643215F}"/>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310B9AF-CF8E-4B6B-8F0F-DC7A0DDC49BF}"/>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EED49C1-8CCF-4261-A783-ADB5727D4DD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4"/>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8">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8110" y="6510283"/>
            <a:ext cx="1966005" cy="150871"/>
          </a:xfrm>
          <a:prstGeom prst="rect">
            <a:avLst/>
          </a:prstGeom>
          <a:noFill/>
        </p:spPr>
        <p:txBody>
          <a:bodyPr wrap="square" lIns="0" tIns="0" rIns="0" bIns="0" rtlCol="0">
            <a:noAutofit/>
          </a:bodyPr>
          <a:lstStyle/>
          <a:p>
            <a:pPr marL="0" marR="0" lvl="0" indent="0" algn="l" defTabSz="913852"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3" y="811831"/>
            <a:ext cx="10965543" cy="247743"/>
          </a:xfrm>
        </p:spPr>
        <p:txBody>
          <a:bodyPr/>
          <a:lstStyle>
            <a:lvl1pPr marL="0" indent="0" algn="l">
              <a:lnSpc>
                <a:spcPct val="100000"/>
              </a:lnSpc>
              <a:spcBef>
                <a:spcPts val="0"/>
              </a:spcBef>
              <a:buNone/>
              <a:defRPr sz="1998">
                <a:solidFill>
                  <a:schemeClr val="accent4"/>
                </a:solidFill>
                <a:latin typeface="+mn-lt"/>
              </a:defRPr>
            </a:lvl1pPr>
            <a:lvl2pPr marL="456926" indent="0" algn="ctr">
              <a:buNone/>
              <a:defRPr sz="1998"/>
            </a:lvl2pPr>
            <a:lvl3pPr marL="913852" indent="0" algn="ctr">
              <a:buNone/>
              <a:defRPr sz="1798"/>
            </a:lvl3pPr>
            <a:lvl4pPr marL="1370778" indent="0" algn="ctr">
              <a:buNone/>
              <a:defRPr sz="1600"/>
            </a:lvl4pPr>
            <a:lvl5pPr marL="1827703" indent="0" algn="ctr">
              <a:buNone/>
              <a:defRPr sz="1600"/>
            </a:lvl5pPr>
            <a:lvl6pPr marL="2284628" indent="0" algn="ctr">
              <a:buNone/>
              <a:defRPr sz="1600"/>
            </a:lvl6pPr>
            <a:lvl7pPr marL="2741554" indent="0" algn="ctr">
              <a:buNone/>
              <a:defRPr sz="1600"/>
            </a:lvl7pPr>
            <a:lvl8pPr marL="3198480" indent="0" algn="ctr">
              <a:buNone/>
              <a:defRPr sz="1600"/>
            </a:lvl8pPr>
            <a:lvl9pPr marL="3655406" indent="0" algn="ctr">
              <a:buNone/>
              <a:defRPr sz="1600"/>
            </a:lvl9pPr>
          </a:lstStyle>
          <a:p>
            <a:r>
              <a:rPr lang="en-US"/>
              <a:t>Click to edit Master subtitle style</a:t>
            </a:r>
          </a:p>
        </p:txBody>
      </p:sp>
    </p:spTree>
    <p:extLst>
      <p:ext uri="{BB962C8B-B14F-4D97-AF65-F5344CB8AC3E}">
        <p14:creationId xmlns:p14="http://schemas.microsoft.com/office/powerpoint/2010/main" val="16597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5" name="Google Shape;55;p1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 name="Google Shape;56;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image" Target="../media/image5.png"/><Relationship Id="rId5" Type="http://schemas.openxmlformats.org/officeDocument/2006/relationships/slideLayout" Target="../slideLayouts/slideLayout17.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image" Target="../media/image6.svg"/><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theme" Target="../theme/theme2.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Nineth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8065" y="735203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11256" y="735203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pic>
        <p:nvPicPr>
          <p:cNvPr id="11" name="VMware logo">
            <a:extLst>
              <a:ext uri="{FF2B5EF4-FFF2-40B4-BE49-F238E27FC236}">
                <a16:creationId xmlns:a16="http://schemas.microsoft.com/office/drawing/2014/main" id="{F9E263C4-2F2C-3E4F-95B0-EF2A3BBF07D4}"/>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419194" y="6215185"/>
            <a:ext cx="1535950" cy="556262"/>
          </a:xfrm>
          <a:prstGeom prst="rect">
            <a:avLst/>
          </a:prstGeom>
        </p:spPr>
      </p:pic>
      <p:sp>
        <p:nvSpPr>
          <p:cNvPr id="12" name="Copyright" descr="Confidential copyright VMware, Inc. 2021">
            <a:extLst>
              <a:ext uri="{FF2B5EF4-FFF2-40B4-BE49-F238E27FC236}">
                <a16:creationId xmlns:a16="http://schemas.microsoft.com/office/drawing/2014/main" id="{7BD9CF5B-3C87-7E43-8F65-196212B6A262}"/>
              </a:ext>
            </a:extLst>
          </p:cNvPr>
          <p:cNvSpPr txBox="1"/>
          <p:nvPr userDrawn="1"/>
        </p:nvSpPr>
        <p:spPr bwMode="white">
          <a:xfrm flipH="1">
            <a:off x="1975048" y="6462226"/>
            <a:ext cx="1729338" cy="186690"/>
          </a:xfrm>
          <a:prstGeom prst="rect">
            <a:avLst/>
          </a:prstGeom>
          <a:noFill/>
        </p:spPr>
        <p:txBody>
          <a:bodyPr wrap="none" lIns="0" tIns="0" rIns="0" bIns="0" rtlCol="0" anchor="ctr">
            <a:noAutofit/>
          </a:bodyPr>
          <a:lstStyle/>
          <a:p>
            <a:pPr>
              <a:lnSpc>
                <a:spcPct val="90000"/>
              </a:lnSpc>
            </a:pPr>
            <a:r>
              <a:rPr lang="en-US" sz="800">
                <a:solidFill>
                  <a:schemeClr val="tx2"/>
                </a:solidFill>
                <a:latin typeface="+mj-lt"/>
                <a:ea typeface="Verdana" panose="020B0604030504040204" pitchFamily="34" charset="0"/>
                <a:cs typeface="Verdana" panose="020B0604030504040204" pitchFamily="34" charset="0"/>
              </a:rPr>
              <a:t>Confidential   │ ©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27" r:id="rId1"/>
    <p:sldLayoutId id="2147483979" r:id="rId2"/>
    <p:sldLayoutId id="2147484029" r:id="rId3"/>
    <p:sldLayoutId id="2147483938" r:id="rId4"/>
    <p:sldLayoutId id="2147483939" r:id="rId5"/>
    <p:sldLayoutId id="2147483940" r:id="rId6"/>
    <p:sldLayoutId id="2147483941" r:id="rId7"/>
    <p:sldLayoutId id="2147483942" r:id="rId8"/>
    <p:sldLayoutId id="2147483943" r:id="rId9"/>
    <p:sldLayoutId id="2147483944" r:id="rId10"/>
    <p:sldLayoutId id="2147484001" r:id="rId11"/>
    <p:sldLayoutId id="2147484003" r:id="rId12"/>
    <p:sldLayoutId id="2147484019" r:id="rId13"/>
    <p:sldLayoutId id="2147484020" r:id="rId14"/>
    <p:sldLayoutId id="2147484021" r:id="rId15"/>
    <p:sldLayoutId id="2147484022" r:id="rId16"/>
    <p:sldLayoutId id="2147484023" r:id="rId17"/>
    <p:sldLayoutId id="2147483949" r:id="rId18"/>
    <p:sldLayoutId id="2147484004" r:id="rId19"/>
    <p:sldLayoutId id="2147484005" r:id="rId20"/>
    <p:sldLayoutId id="2147484006" r:id="rId21"/>
    <p:sldLayoutId id="2147483956" r:id="rId22"/>
    <p:sldLayoutId id="2147483957" r:id="rId23"/>
    <p:sldLayoutId id="2147483958" r:id="rId24"/>
    <p:sldLayoutId id="2147483959" r:id="rId25"/>
    <p:sldLayoutId id="2147484026" r:id="rId26"/>
    <p:sldLayoutId id="2147483960" r:id="rId27"/>
    <p:sldLayoutId id="2147483963" r:id="rId28"/>
    <p:sldLayoutId id="2147483961" r:id="rId29"/>
    <p:sldLayoutId id="2147483962" r:id="rId30"/>
    <p:sldLayoutId id="2147483964" r:id="rId31"/>
    <p:sldLayoutId id="2147484028" r:id="rId32"/>
    <p:sldLayoutId id="2147483965" r:id="rId33"/>
    <p:sldLayoutId id="2147483966" r:id="rId34"/>
    <p:sldLayoutId id="2147484010" r:id="rId35"/>
    <p:sldLayoutId id="2147484011" r:id="rId36"/>
    <p:sldLayoutId id="2147484012" r:id="rId37"/>
    <p:sldLayoutId id="2147484013" r:id="rId38"/>
    <p:sldLayoutId id="2147484014" r:id="rId39"/>
    <p:sldLayoutId id="2147484018" r:id="rId40"/>
    <p:sldLayoutId id="2147484016" r:id="rId41"/>
    <p:sldLayoutId id="2147483971" r:id="rId42"/>
    <p:sldLayoutId id="2147483972" r:id="rId43"/>
    <p:sldLayoutId id="2147483973" r:id="rId44"/>
    <p:sldLayoutId id="2147483974" r:id="rId45"/>
    <p:sldLayoutId id="2147483975" r:id="rId46"/>
    <p:sldLayoutId id="2147483976" r:id="rId47"/>
    <p:sldLayoutId id="2147483977" r:id="rId48"/>
    <p:sldLayoutId id="2147483978" r:id="rId49"/>
    <p:sldLayoutId id="2147483980" r:id="rId50"/>
    <p:sldLayoutId id="2147483981" r:id="rId51"/>
    <p:sldLayoutId id="2147483982" r:id="rId52"/>
    <p:sldLayoutId id="2147483983" r:id="rId53"/>
    <p:sldLayoutId id="2147483984" r:id="rId54"/>
    <p:sldLayoutId id="2147483985" r:id="rId55"/>
    <p:sldLayoutId id="2147484391"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0"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12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1200"/>
        </a:spcBef>
        <a:spcAft>
          <a:spcPts val="0"/>
        </a:spcAft>
        <a:buClr>
          <a:schemeClr val="tx2"/>
        </a:buClr>
        <a:buSzPct val="90000"/>
        <a:buFont typeface="Arial" panose="020B0604020202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12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5pPr>
      <a:lvl6pPr marL="1270000"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438275" indent="-117475"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7pPr>
      <a:lvl8pPr marL="1554163" indent="-115888" algn="l" defTabSz="914400" rtl="0" eaLnBrk="1" latinLnBrk="0" hangingPunct="1">
        <a:lnSpc>
          <a:spcPct val="9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15888" algn="l" defTabSz="914400" rtl="0" eaLnBrk="1" latinLnBrk="0" hangingPunct="1">
        <a:lnSpc>
          <a:spcPct val="100000"/>
        </a:lnSpc>
        <a:spcBef>
          <a:spcPts val="12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872" userDrawn="1">
          <p15:clr>
            <a:srgbClr val="F26B43"/>
          </p15:clr>
        </p15:guide>
        <p15:guide id="4" orient="horz" pos="1584" userDrawn="1">
          <p15:clr>
            <a:srgbClr val="F26B43"/>
          </p15:clr>
        </p15:guide>
        <p15:guide id="5" orient="horz" pos="1296" userDrawn="1">
          <p15:clr>
            <a:srgbClr val="F26B43"/>
          </p15:clr>
        </p15:guide>
        <p15:guide id="6" orient="horz" pos="1008" userDrawn="1">
          <p15:clr>
            <a:srgbClr val="F26B43"/>
          </p15:clr>
        </p15:guide>
        <p15:guide id="7" orient="horz" pos="720" userDrawn="1">
          <p15:clr>
            <a:srgbClr val="F26B43"/>
          </p15:clr>
        </p15:guide>
        <p15:guide id="8" orient="horz" pos="576" userDrawn="1">
          <p15:clr>
            <a:srgbClr val="F26B43"/>
          </p15:clr>
        </p15:guide>
        <p15:guide id="9" orient="horz" pos="288" userDrawn="1">
          <p15:clr>
            <a:srgbClr val="F26B43"/>
          </p15:clr>
        </p15:guide>
        <p15:guide id="10" orient="horz" userDrawn="1">
          <p15:clr>
            <a:srgbClr val="F26B43"/>
          </p15:clr>
        </p15:guide>
        <p15:guide id="11" orient="horz" pos="2448" userDrawn="1">
          <p15:clr>
            <a:srgbClr val="F26B43"/>
          </p15:clr>
        </p15:guide>
        <p15:guide id="12" orient="horz" pos="2736" userDrawn="1">
          <p15:clr>
            <a:srgbClr val="F26B43"/>
          </p15:clr>
        </p15:guide>
        <p15:guide id="13" orient="horz" pos="3024" userDrawn="1">
          <p15:clr>
            <a:srgbClr val="F26B43"/>
          </p15:clr>
        </p15:guide>
        <p15:guide id="14" orient="horz" pos="3312" userDrawn="1">
          <p15:clr>
            <a:srgbClr val="F26B43"/>
          </p15:clr>
        </p15:guide>
        <p15:guide id="15" orient="horz" pos="3600" userDrawn="1">
          <p15:clr>
            <a:srgbClr val="F26B43"/>
          </p15:clr>
        </p15:guide>
        <p15:guide id="16" orient="horz" pos="3888" userDrawn="1">
          <p15:clr>
            <a:srgbClr val="F26B43"/>
          </p15:clr>
        </p15:guide>
        <p15:guide id="17" orient="horz" pos="4032" userDrawn="1">
          <p15:clr>
            <a:srgbClr val="F26B43"/>
          </p15:clr>
        </p15:guide>
        <p15:guide id="18" pos="3552" userDrawn="1">
          <p15:clr>
            <a:srgbClr val="F26B43"/>
          </p15:clr>
        </p15:guide>
        <p15:guide id="19" pos="3264" userDrawn="1">
          <p15:clr>
            <a:srgbClr val="F26B43"/>
          </p15:clr>
        </p15:guide>
        <p15:guide id="20" pos="2976" userDrawn="1">
          <p15:clr>
            <a:srgbClr val="F26B43"/>
          </p15:clr>
        </p15:guide>
        <p15:guide id="21" pos="2688" userDrawn="1">
          <p15:clr>
            <a:srgbClr val="F26B43"/>
          </p15:clr>
        </p15:guide>
        <p15:guide id="22" pos="2400" userDrawn="1">
          <p15:clr>
            <a:srgbClr val="F26B43"/>
          </p15:clr>
        </p15:guide>
        <p15:guide id="23" pos="2112" userDrawn="1">
          <p15:clr>
            <a:srgbClr val="F26B43"/>
          </p15:clr>
        </p15:guide>
        <p15:guide id="24" pos="1823" userDrawn="1">
          <p15:clr>
            <a:srgbClr val="F26B43"/>
          </p15:clr>
        </p15:guide>
        <p15:guide id="25" pos="1535" userDrawn="1">
          <p15:clr>
            <a:srgbClr val="F26B43"/>
          </p15:clr>
        </p15:guide>
        <p15:guide id="26" pos="1247" userDrawn="1">
          <p15:clr>
            <a:srgbClr val="F26B43"/>
          </p15:clr>
        </p15:guide>
        <p15:guide id="27" pos="959" userDrawn="1">
          <p15:clr>
            <a:srgbClr val="F26B43"/>
          </p15:clr>
        </p15:guide>
        <p15:guide id="28" pos="671" userDrawn="1">
          <p15:clr>
            <a:srgbClr val="F26B43"/>
          </p15:clr>
        </p15:guide>
        <p15:guide id="29" pos="383" userDrawn="1">
          <p15:clr>
            <a:srgbClr val="F26B43"/>
          </p15:clr>
        </p15:guide>
        <p15:guide id="30" pos="4128" userDrawn="1">
          <p15:clr>
            <a:srgbClr val="F26B43"/>
          </p15:clr>
        </p15:guide>
        <p15:guide id="31" pos="4416" userDrawn="1">
          <p15:clr>
            <a:srgbClr val="F26B43"/>
          </p15:clr>
        </p15:guide>
        <p15:guide id="32" pos="4704" userDrawn="1">
          <p15:clr>
            <a:srgbClr val="F26B43"/>
          </p15:clr>
        </p15:guide>
        <p15:guide id="33" pos="4992" userDrawn="1">
          <p15:clr>
            <a:srgbClr val="F26B43"/>
          </p15:clr>
        </p15:guide>
        <p15:guide id="34" pos="5280" userDrawn="1">
          <p15:clr>
            <a:srgbClr val="F26B43"/>
          </p15:clr>
        </p15:guide>
        <p15:guide id="35" pos="5568" userDrawn="1">
          <p15:clr>
            <a:srgbClr val="F26B43"/>
          </p15:clr>
        </p15:guide>
        <p15:guide id="36" pos="5857" userDrawn="1">
          <p15:clr>
            <a:srgbClr val="F26B43"/>
          </p15:clr>
        </p15:guide>
        <p15:guide id="37" pos="6145" userDrawn="1">
          <p15:clr>
            <a:srgbClr val="F26B43"/>
          </p15:clr>
        </p15:guide>
        <p15:guide id="38" pos="6433" userDrawn="1">
          <p15:clr>
            <a:srgbClr val="F26B43"/>
          </p15:clr>
        </p15:guide>
        <p15:guide id="39" pos="6721" userDrawn="1">
          <p15:clr>
            <a:srgbClr val="F26B43"/>
          </p15:clr>
        </p15:guide>
        <p15:guide id="40" pos="7009" userDrawn="1">
          <p15:clr>
            <a:srgbClr val="F26B43"/>
          </p15:clr>
        </p15:guide>
        <p15:guide id="41" pos="7297" userDrawn="1">
          <p15:clr>
            <a:srgbClr val="F26B43"/>
          </p15:clr>
        </p15:guide>
        <p15:guide id="42" pos="7680" userDrawn="1">
          <p15:clr>
            <a:srgbClr val="F26B43"/>
          </p15:clr>
        </p15:guide>
        <p15:guide id="43" orient="horz" pos="4320" userDrawn="1">
          <p15:clr>
            <a:srgbClr val="F26B43"/>
          </p15:clr>
        </p15:guide>
        <p15:guide id="4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3.jpe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46.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6.sv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 Id="rId9"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Tree>
    <p:extLst>
      <p:ext uri="{BB962C8B-B14F-4D97-AF65-F5344CB8AC3E}">
        <p14:creationId xmlns:p14="http://schemas.microsoft.com/office/powerpoint/2010/main" val="2916121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145057" y="178509"/>
            <a:ext cx="10515600" cy="495745"/>
          </a:xfrm>
          <a:prstGeom prst="rect">
            <a:avLst/>
          </a:prstGeom>
          <a:noFill/>
          <a:ln>
            <a:noFill/>
          </a:ln>
        </p:spPr>
        <p:txBody>
          <a:bodyPr spcFirstLastPara="1" wrap="square" lIns="91425" tIns="45700" rIns="91425" bIns="45700" anchor="ctr" anchorCtr="0">
            <a:normAutofit fontScale="85000" lnSpcReduction="20000"/>
          </a:bodyPr>
          <a:lstStyle/>
          <a:p>
            <a:pPr>
              <a:lnSpc>
                <a:spcPct val="90000"/>
              </a:lnSpc>
              <a:buClr>
                <a:srgbClr val="002C9D"/>
              </a:buClr>
              <a:buSzPts val="4000"/>
            </a:pPr>
            <a:r>
              <a:rPr lang="en-CA" sz="4000" b="1">
                <a:solidFill>
                  <a:srgbClr val="002C9D"/>
                </a:solidFill>
              </a:rPr>
              <a:t>CAPI usage in a Multitenant cloud</a:t>
            </a:r>
            <a:endParaRPr/>
          </a:p>
        </p:txBody>
      </p:sp>
      <p:sp>
        <p:nvSpPr>
          <p:cNvPr id="98" name="Google Shape;98;g21f9ac1f608_1_3"/>
          <p:cNvSpPr txBox="1"/>
          <p:nvPr/>
        </p:nvSpPr>
        <p:spPr>
          <a:xfrm>
            <a:off x="193759" y="1187013"/>
            <a:ext cx="3835026" cy="5267218"/>
          </a:xfrm>
          <a:prstGeom prst="rect">
            <a:avLst/>
          </a:prstGeom>
          <a:noFill/>
          <a:ln>
            <a:noFill/>
          </a:ln>
        </p:spPr>
        <p:txBody>
          <a:bodyPr spcFirstLastPara="1" wrap="square" lIns="91425" tIns="45700" rIns="91425" bIns="45700" anchor="t" anchorCtr="0">
            <a:normAutofit/>
          </a:bodyPr>
          <a:lstStyle/>
          <a:p>
            <a:pPr>
              <a:lnSpc>
                <a:spcPct val="90000"/>
              </a:lnSpc>
              <a:buClr>
                <a:srgbClr val="262626"/>
              </a:buClr>
              <a:buSzPts val="1800"/>
            </a:pPr>
            <a:endParaRPr lang="en-US" sz="1800">
              <a:latin typeface="TimesNewRomanPSMT"/>
            </a:endParaRPr>
          </a:p>
          <a:p>
            <a:pPr>
              <a:lnSpc>
                <a:spcPct val="90000"/>
              </a:lnSpc>
              <a:buClr>
                <a:srgbClr val="262626"/>
              </a:buClr>
              <a:buSzPts val="1800"/>
            </a:pPr>
            <a:endParaRPr lang="en-US" sz="1800">
              <a:latin typeface="TimesNewRomanPSMT"/>
            </a:endParaRPr>
          </a:p>
          <a:p>
            <a:pPr marL="342900" indent="-342900">
              <a:lnSpc>
                <a:spcPct val="90000"/>
              </a:lnSpc>
              <a:buSzPts val="1800"/>
              <a:buAutoNum type="arabicPeriod"/>
            </a:pPr>
            <a:r>
              <a:rPr lang="en-US" sz="1800">
                <a:latin typeface="TimesNewRomanPSMT"/>
              </a:rPr>
              <a:t>Problem statement changed: strict isolation, fairness and management cluster availability are table-stakes.</a:t>
            </a:r>
          </a:p>
          <a:p>
            <a:pPr marL="342900" indent="-342900">
              <a:lnSpc>
                <a:spcPct val="90000"/>
              </a:lnSpc>
              <a:buClr>
                <a:srgbClr val="262626"/>
              </a:buClr>
              <a:buSzPts val="1800"/>
              <a:buAutoNum type="arabicPeriod"/>
            </a:pPr>
            <a:endParaRPr lang="en-US" sz="1800">
              <a:latin typeface="TimesNewRomanPSMT"/>
            </a:endParaRPr>
          </a:p>
          <a:p>
            <a:pPr marL="342900" indent="-342900">
              <a:lnSpc>
                <a:spcPct val="90000"/>
              </a:lnSpc>
              <a:buClr>
                <a:srgbClr val="262626"/>
              </a:buClr>
              <a:buSzPts val="1800"/>
              <a:buAutoNum type="arabicPeriod"/>
            </a:pPr>
            <a:r>
              <a:rPr lang="en-US" sz="1800">
                <a:latin typeface="TimesNewRomanPSMT"/>
              </a:rPr>
              <a:t>New Persona for Management Cluster LCM</a:t>
            </a:r>
            <a:endParaRPr lang="en-US"/>
          </a:p>
          <a:p>
            <a:pPr marL="342900" indent="-342900">
              <a:lnSpc>
                <a:spcPct val="90000"/>
              </a:lnSpc>
              <a:buClr>
                <a:srgbClr val="262626"/>
              </a:buClr>
              <a:buSzPts val="1800"/>
              <a:buAutoNum type="arabicPeriod"/>
            </a:pPr>
            <a:endParaRPr lang="en-US" sz="1800">
              <a:latin typeface="TimesNewRomanPSMT"/>
            </a:endParaRPr>
          </a:p>
          <a:p>
            <a:pPr marL="342900" indent="-342900">
              <a:lnSpc>
                <a:spcPct val="90000"/>
              </a:lnSpc>
              <a:buClr>
                <a:srgbClr val="262626"/>
              </a:buClr>
              <a:buSzPts val="1800"/>
              <a:buAutoNum type="arabicPeriod"/>
            </a:pPr>
            <a:r>
              <a:rPr lang="en-US" sz="1800">
                <a:latin typeface="TimesNewRomanPSMT"/>
              </a:rPr>
              <a:t>This persona ensures that each tenant /  user is isolated from other tenants / users. </a:t>
            </a:r>
          </a:p>
          <a:p>
            <a:pPr marL="342900" indent="-342900">
              <a:lnSpc>
                <a:spcPct val="90000"/>
              </a:lnSpc>
              <a:buClr>
                <a:srgbClr val="262626"/>
              </a:buClr>
              <a:buSzPts val="1800"/>
              <a:buAutoNum type="arabicPeriod"/>
            </a:pPr>
            <a:endParaRPr lang="en-US" sz="1800">
              <a:latin typeface="TimesNewRomanPSMT"/>
            </a:endParaRPr>
          </a:p>
          <a:p>
            <a:pPr marL="342900" indent="-342900">
              <a:lnSpc>
                <a:spcPct val="90000"/>
              </a:lnSpc>
              <a:buClr>
                <a:srgbClr val="262626"/>
              </a:buClr>
              <a:buSzPts val="1800"/>
              <a:buAutoNum type="arabicPeriod"/>
            </a:pPr>
            <a:r>
              <a:rPr lang="en-US" sz="1800">
                <a:latin typeface="TimesNewRomanPSMT"/>
              </a:rPr>
              <a:t>This persona also ensures continuous availability and LCM of Management clusters</a:t>
            </a:r>
          </a:p>
          <a:p>
            <a:pPr>
              <a:lnSpc>
                <a:spcPct val="90000"/>
              </a:lnSpc>
              <a:buClr>
                <a:srgbClr val="262626"/>
              </a:buClr>
              <a:buSzPts val="1800"/>
            </a:pPr>
            <a:endParaRPr lang="en-US" sz="1800">
              <a:solidFill>
                <a:srgbClr val="FF0000"/>
              </a:solidFill>
              <a:latin typeface="TimesNewRomanPSMT"/>
            </a:endParaRPr>
          </a:p>
          <a:p>
            <a:pPr>
              <a:lnSpc>
                <a:spcPct val="90000"/>
              </a:lnSpc>
              <a:buSzPts val="1800"/>
            </a:pPr>
            <a:endParaRPr lang="en-US" sz="1800">
              <a:solidFill>
                <a:srgbClr val="FF0000"/>
              </a:solidFill>
              <a:latin typeface="TimesNewRomanPSMT"/>
            </a:endParaRPr>
          </a:p>
          <a:p>
            <a:pPr>
              <a:lnSpc>
                <a:spcPct val="90000"/>
              </a:lnSpc>
              <a:buClr>
                <a:srgbClr val="262626"/>
              </a:buClr>
              <a:buSzPts val="1800"/>
            </a:pPr>
            <a:endParaRPr lang="en-US" sz="1800">
              <a:solidFill>
                <a:srgbClr val="FF0000"/>
              </a:solidFill>
              <a:latin typeface="TimesNewRomanPSMT"/>
            </a:endParaRPr>
          </a:p>
          <a:p>
            <a:pPr marL="342900" indent="-342900">
              <a:lnSpc>
                <a:spcPct val="90000"/>
              </a:lnSpc>
              <a:buClr>
                <a:srgbClr val="262626"/>
              </a:buClr>
              <a:buSzPts val="1800"/>
              <a:buAutoNum type="arabicPeriod"/>
            </a:pPr>
            <a:endParaRPr lang="en-US" sz="1600"/>
          </a:p>
        </p:txBody>
      </p:sp>
      <p:pic>
        <p:nvPicPr>
          <p:cNvPr id="4" name="Graphic 3" descr="User with solid fill">
            <a:extLst>
              <a:ext uri="{FF2B5EF4-FFF2-40B4-BE49-F238E27FC236}">
                <a16:creationId xmlns:a16="http://schemas.microsoft.com/office/drawing/2014/main" id="{F1ED0E9D-66F8-D62C-EADB-DA2AAB1295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3152" y="969064"/>
            <a:ext cx="1235383" cy="1235383"/>
          </a:xfrm>
          <a:prstGeom prst="rect">
            <a:avLst/>
          </a:prstGeom>
        </p:spPr>
      </p:pic>
      <p:pic>
        <p:nvPicPr>
          <p:cNvPr id="6" name="Graphic 5" descr="Users with solid fill">
            <a:extLst>
              <a:ext uri="{FF2B5EF4-FFF2-40B4-BE49-F238E27FC236}">
                <a16:creationId xmlns:a16="http://schemas.microsoft.com/office/drawing/2014/main" id="{44A858FA-87F2-5409-A599-85815CED3C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3171" y="1711125"/>
            <a:ext cx="914400" cy="914400"/>
          </a:xfrm>
          <a:prstGeom prst="rect">
            <a:avLst/>
          </a:prstGeom>
        </p:spPr>
      </p:pic>
      <p:pic>
        <p:nvPicPr>
          <p:cNvPr id="8" name="Graphic 7" descr="Users with solid fill">
            <a:extLst>
              <a:ext uri="{FF2B5EF4-FFF2-40B4-BE49-F238E27FC236}">
                <a16:creationId xmlns:a16="http://schemas.microsoft.com/office/drawing/2014/main" id="{67F2B2DA-CBB7-E928-0253-A87A6D29C7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9957" y="1877474"/>
            <a:ext cx="914400" cy="914400"/>
          </a:xfrm>
          <a:prstGeom prst="rect">
            <a:avLst/>
          </a:prstGeom>
        </p:spPr>
      </p:pic>
      <p:sp>
        <p:nvSpPr>
          <p:cNvPr id="10" name="TextBox 9">
            <a:extLst>
              <a:ext uri="{FF2B5EF4-FFF2-40B4-BE49-F238E27FC236}">
                <a16:creationId xmlns:a16="http://schemas.microsoft.com/office/drawing/2014/main" id="{02A6E49A-02BD-A294-4FD1-2295328DD0BC}"/>
              </a:ext>
            </a:extLst>
          </p:cNvPr>
          <p:cNvSpPr txBox="1"/>
          <p:nvPr/>
        </p:nvSpPr>
        <p:spPr>
          <a:xfrm>
            <a:off x="4880663" y="1553205"/>
            <a:ext cx="1705916" cy="307777"/>
          </a:xfrm>
          <a:prstGeom prst="rect">
            <a:avLst/>
          </a:prstGeom>
          <a:noFill/>
        </p:spPr>
        <p:txBody>
          <a:bodyPr wrap="none" lIns="91440" tIns="45720" rIns="91440" bIns="45720" rtlCol="0" anchor="t">
            <a:spAutoFit/>
          </a:bodyPr>
          <a:lstStyle/>
          <a:p>
            <a:r>
              <a:rPr lang="en-US">
                <a:cs typeface="Calibri"/>
              </a:rPr>
              <a:t>Tenant Org1</a:t>
            </a:r>
            <a:r>
              <a:rPr lang="en-US" sz="1400">
                <a:cs typeface="Calibri"/>
              </a:rPr>
              <a:t> Users</a:t>
            </a:r>
          </a:p>
        </p:txBody>
      </p:sp>
      <p:sp>
        <p:nvSpPr>
          <p:cNvPr id="12" name="TextBox 11">
            <a:extLst>
              <a:ext uri="{FF2B5EF4-FFF2-40B4-BE49-F238E27FC236}">
                <a16:creationId xmlns:a16="http://schemas.microsoft.com/office/drawing/2014/main" id="{97F91D32-185D-8E11-4A89-B5E800D69BEC}"/>
              </a:ext>
            </a:extLst>
          </p:cNvPr>
          <p:cNvSpPr txBox="1"/>
          <p:nvPr/>
        </p:nvSpPr>
        <p:spPr>
          <a:xfrm>
            <a:off x="10141298" y="1665712"/>
            <a:ext cx="1705916" cy="307777"/>
          </a:xfrm>
          <a:prstGeom prst="rect">
            <a:avLst/>
          </a:prstGeom>
          <a:noFill/>
        </p:spPr>
        <p:txBody>
          <a:bodyPr wrap="none" lIns="91440" tIns="45720" rIns="91440" bIns="45720" rtlCol="0" anchor="t">
            <a:spAutoFit/>
          </a:bodyPr>
          <a:lstStyle/>
          <a:p>
            <a:r>
              <a:rPr lang="en-US"/>
              <a:t>Tenant Org2</a:t>
            </a:r>
            <a:r>
              <a:rPr lang="en-US" sz="1400"/>
              <a:t> Users</a:t>
            </a:r>
          </a:p>
        </p:txBody>
      </p:sp>
      <p:pic>
        <p:nvPicPr>
          <p:cNvPr id="14" name="Picture 13" descr="Shape&#10;&#10;Description automatically generated">
            <a:extLst>
              <a:ext uri="{FF2B5EF4-FFF2-40B4-BE49-F238E27FC236}">
                <a16:creationId xmlns:a16="http://schemas.microsoft.com/office/drawing/2014/main" id="{70CD802A-7E33-561C-C639-07DAD5892EA3}"/>
              </a:ext>
            </a:extLst>
          </p:cNvPr>
          <p:cNvPicPr>
            <a:picLocks noChangeAspect="1"/>
          </p:cNvPicPr>
          <p:nvPr/>
        </p:nvPicPr>
        <p:blipFill>
          <a:blip r:embed="rId7"/>
          <a:stretch>
            <a:fillRect/>
          </a:stretch>
        </p:blipFill>
        <p:spPr>
          <a:xfrm>
            <a:off x="5957872" y="5032954"/>
            <a:ext cx="2238527" cy="2238527"/>
          </a:xfrm>
          <a:prstGeom prst="rect">
            <a:avLst/>
          </a:prstGeom>
        </p:spPr>
      </p:pic>
      <p:pic>
        <p:nvPicPr>
          <p:cNvPr id="16" name="Picture 15" descr="Shape&#10;&#10;Description automatically generated">
            <a:extLst>
              <a:ext uri="{FF2B5EF4-FFF2-40B4-BE49-F238E27FC236}">
                <a16:creationId xmlns:a16="http://schemas.microsoft.com/office/drawing/2014/main" id="{008D8D55-7762-EB42-411E-EF28E01503EE}"/>
              </a:ext>
            </a:extLst>
          </p:cNvPr>
          <p:cNvPicPr>
            <a:picLocks noChangeAspect="1"/>
          </p:cNvPicPr>
          <p:nvPr/>
        </p:nvPicPr>
        <p:blipFill>
          <a:blip r:embed="rId7"/>
          <a:stretch>
            <a:fillRect/>
          </a:stretch>
        </p:blipFill>
        <p:spPr>
          <a:xfrm>
            <a:off x="8566381" y="5037786"/>
            <a:ext cx="2238527" cy="2238527"/>
          </a:xfrm>
          <a:prstGeom prst="rect">
            <a:avLst/>
          </a:prstGeom>
        </p:spPr>
      </p:pic>
      <p:sp>
        <p:nvSpPr>
          <p:cNvPr id="18" name="TextBox 17">
            <a:extLst>
              <a:ext uri="{FF2B5EF4-FFF2-40B4-BE49-F238E27FC236}">
                <a16:creationId xmlns:a16="http://schemas.microsoft.com/office/drawing/2014/main" id="{D90900F8-9217-3E47-DA43-075064B4BA99}"/>
              </a:ext>
            </a:extLst>
          </p:cNvPr>
          <p:cNvSpPr txBox="1"/>
          <p:nvPr/>
        </p:nvSpPr>
        <p:spPr>
          <a:xfrm>
            <a:off x="6703886" y="5682880"/>
            <a:ext cx="1488757" cy="307777"/>
          </a:xfrm>
          <a:prstGeom prst="rect">
            <a:avLst/>
          </a:prstGeom>
          <a:noFill/>
        </p:spPr>
        <p:txBody>
          <a:bodyPr wrap="square" lIns="91440" tIns="45720" rIns="91440" bIns="45720" anchor="t">
            <a:spAutoFit/>
          </a:bodyPr>
          <a:lstStyle/>
          <a:p>
            <a:r>
              <a:rPr lang="en-US">
                <a:solidFill>
                  <a:schemeClr val="bg1"/>
                </a:solidFill>
              </a:rPr>
              <a:t>Tenant </a:t>
            </a:r>
            <a:r>
              <a:rPr lang="en-US" sz="1400">
                <a:solidFill>
                  <a:schemeClr val="bg1"/>
                </a:solidFill>
              </a:rPr>
              <a:t>Org1</a:t>
            </a:r>
          </a:p>
        </p:txBody>
      </p:sp>
      <p:sp>
        <p:nvSpPr>
          <p:cNvPr id="20" name="TextBox 19">
            <a:extLst>
              <a:ext uri="{FF2B5EF4-FFF2-40B4-BE49-F238E27FC236}">
                <a16:creationId xmlns:a16="http://schemas.microsoft.com/office/drawing/2014/main" id="{767721B7-089D-4ED0-3146-AAB049A5D62A}"/>
              </a:ext>
            </a:extLst>
          </p:cNvPr>
          <p:cNvSpPr txBox="1"/>
          <p:nvPr/>
        </p:nvSpPr>
        <p:spPr>
          <a:xfrm>
            <a:off x="9273501" y="5715267"/>
            <a:ext cx="1188146" cy="307777"/>
          </a:xfrm>
          <a:prstGeom prst="rect">
            <a:avLst/>
          </a:prstGeom>
          <a:noFill/>
        </p:spPr>
        <p:txBody>
          <a:bodyPr wrap="none" lIns="91440" tIns="45720" rIns="91440" bIns="45720" rtlCol="0" anchor="t">
            <a:spAutoFit/>
          </a:bodyPr>
          <a:lstStyle/>
          <a:p>
            <a:r>
              <a:rPr lang="en-US" dirty="0">
                <a:solidFill>
                  <a:schemeClr val="bg1"/>
                </a:solidFill>
              </a:rPr>
              <a:t>Tenant Org2</a:t>
            </a:r>
            <a:endParaRPr lang="en-US" sz="1400" dirty="0">
              <a:solidFill>
                <a:schemeClr val="bg1"/>
              </a:solidFill>
            </a:endParaRPr>
          </a:p>
        </p:txBody>
      </p:sp>
      <p:pic>
        <p:nvPicPr>
          <p:cNvPr id="22" name="Picture 21" descr="Icon&#10;&#10;Description automatically generated">
            <a:extLst>
              <a:ext uri="{FF2B5EF4-FFF2-40B4-BE49-F238E27FC236}">
                <a16:creationId xmlns:a16="http://schemas.microsoft.com/office/drawing/2014/main" id="{1297469E-D224-075A-0365-D49761BF8D7F}"/>
              </a:ext>
            </a:extLst>
          </p:cNvPr>
          <p:cNvPicPr>
            <a:picLocks noChangeAspect="1"/>
          </p:cNvPicPr>
          <p:nvPr/>
        </p:nvPicPr>
        <p:blipFill>
          <a:blip r:embed="rId8"/>
          <a:stretch>
            <a:fillRect/>
          </a:stretch>
        </p:blipFill>
        <p:spPr>
          <a:xfrm>
            <a:off x="7088885" y="6035545"/>
            <a:ext cx="484019" cy="469338"/>
          </a:xfrm>
          <a:prstGeom prst="rect">
            <a:avLst/>
          </a:prstGeom>
        </p:spPr>
      </p:pic>
      <p:pic>
        <p:nvPicPr>
          <p:cNvPr id="24" name="Picture 23" descr="Icon&#10;&#10;Description automatically generated">
            <a:extLst>
              <a:ext uri="{FF2B5EF4-FFF2-40B4-BE49-F238E27FC236}">
                <a16:creationId xmlns:a16="http://schemas.microsoft.com/office/drawing/2014/main" id="{7ED4CB4B-95F8-CF3D-EE3B-E5541A99FA82}"/>
              </a:ext>
            </a:extLst>
          </p:cNvPr>
          <p:cNvPicPr>
            <a:picLocks noChangeAspect="1"/>
          </p:cNvPicPr>
          <p:nvPr/>
        </p:nvPicPr>
        <p:blipFill>
          <a:blip r:embed="rId8"/>
          <a:stretch>
            <a:fillRect/>
          </a:stretch>
        </p:blipFill>
        <p:spPr>
          <a:xfrm>
            <a:off x="9117351" y="6101418"/>
            <a:ext cx="484019" cy="469338"/>
          </a:xfrm>
          <a:prstGeom prst="rect">
            <a:avLst/>
          </a:prstGeom>
        </p:spPr>
      </p:pic>
      <p:pic>
        <p:nvPicPr>
          <p:cNvPr id="26" name="Picture 25" descr="Icon&#10;&#10;Description automatically generated">
            <a:extLst>
              <a:ext uri="{FF2B5EF4-FFF2-40B4-BE49-F238E27FC236}">
                <a16:creationId xmlns:a16="http://schemas.microsoft.com/office/drawing/2014/main" id="{435C3D59-E740-D24D-24F2-FB04E3F8FC6A}"/>
              </a:ext>
            </a:extLst>
          </p:cNvPr>
          <p:cNvPicPr>
            <a:picLocks noChangeAspect="1"/>
          </p:cNvPicPr>
          <p:nvPr/>
        </p:nvPicPr>
        <p:blipFill>
          <a:blip r:embed="rId8"/>
          <a:stretch>
            <a:fillRect/>
          </a:stretch>
        </p:blipFill>
        <p:spPr>
          <a:xfrm>
            <a:off x="6377766" y="6079110"/>
            <a:ext cx="484019" cy="469338"/>
          </a:xfrm>
          <a:prstGeom prst="rect">
            <a:avLst/>
          </a:prstGeom>
        </p:spPr>
      </p:pic>
      <p:cxnSp>
        <p:nvCxnSpPr>
          <p:cNvPr id="28" name="Straight Connector 27">
            <a:extLst>
              <a:ext uri="{FF2B5EF4-FFF2-40B4-BE49-F238E27FC236}">
                <a16:creationId xmlns:a16="http://schemas.microsoft.com/office/drawing/2014/main" id="{A553DDD2-05FF-92CD-990C-18975A5A2974}"/>
              </a:ext>
            </a:extLst>
          </p:cNvPr>
          <p:cNvCxnSpPr>
            <a:cxnSpLocks/>
          </p:cNvCxnSpPr>
          <p:nvPr/>
        </p:nvCxnSpPr>
        <p:spPr>
          <a:xfrm>
            <a:off x="5407903" y="2396338"/>
            <a:ext cx="1493618" cy="997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067BBFA-365D-8CDB-1BF6-0195CF5B6198}"/>
              </a:ext>
            </a:extLst>
          </p:cNvPr>
          <p:cNvCxnSpPr/>
          <p:nvPr/>
        </p:nvCxnSpPr>
        <p:spPr>
          <a:xfrm>
            <a:off x="5648587" y="2247660"/>
            <a:ext cx="1786253" cy="1147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C0B66BC-2F54-2C98-4A9A-6715E24EBA50}"/>
              </a:ext>
            </a:extLst>
          </p:cNvPr>
          <p:cNvCxnSpPr/>
          <p:nvPr/>
        </p:nvCxnSpPr>
        <p:spPr>
          <a:xfrm flipH="1">
            <a:off x="9417220" y="2552629"/>
            <a:ext cx="1514741" cy="79413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2D21E0E-A0AF-0103-1149-2D037A745558}"/>
              </a:ext>
            </a:extLst>
          </p:cNvPr>
          <p:cNvSpPr txBox="1"/>
          <p:nvPr/>
        </p:nvSpPr>
        <p:spPr>
          <a:xfrm>
            <a:off x="9591167" y="896974"/>
            <a:ext cx="2701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5">
                    <a:lumMod val="75000"/>
                  </a:schemeClr>
                </a:solidFill>
                <a:cs typeface="Calibri"/>
              </a:rPr>
              <a:t>VMware Cloud Director</a:t>
            </a:r>
          </a:p>
        </p:txBody>
      </p:sp>
      <p:sp>
        <p:nvSpPr>
          <p:cNvPr id="36" name="TextBox 35">
            <a:extLst>
              <a:ext uri="{FF2B5EF4-FFF2-40B4-BE49-F238E27FC236}">
                <a16:creationId xmlns:a16="http://schemas.microsoft.com/office/drawing/2014/main" id="{AC582760-DC98-3616-22BC-F749D6D74044}"/>
              </a:ext>
            </a:extLst>
          </p:cNvPr>
          <p:cNvSpPr txBox="1"/>
          <p:nvPr/>
        </p:nvSpPr>
        <p:spPr>
          <a:xfrm>
            <a:off x="7771149" y="2056829"/>
            <a:ext cx="1406559" cy="307777"/>
          </a:xfrm>
          <a:prstGeom prst="rect">
            <a:avLst/>
          </a:prstGeom>
          <a:noFill/>
        </p:spPr>
        <p:txBody>
          <a:bodyPr wrap="square" rtlCol="0">
            <a:spAutoFit/>
          </a:bodyPr>
          <a:lstStyle/>
          <a:p>
            <a:r>
              <a:rPr lang="en-US" sz="1400"/>
              <a:t>Cloud provider</a:t>
            </a:r>
          </a:p>
        </p:txBody>
      </p:sp>
      <p:sp>
        <p:nvSpPr>
          <p:cNvPr id="2" name="Rectangle: Rounded Corners 1">
            <a:extLst>
              <a:ext uri="{FF2B5EF4-FFF2-40B4-BE49-F238E27FC236}">
                <a16:creationId xmlns:a16="http://schemas.microsoft.com/office/drawing/2014/main" id="{EF91A9D3-0ED3-80FD-B66D-EC925E53CAE6}"/>
              </a:ext>
            </a:extLst>
          </p:cNvPr>
          <p:cNvSpPr/>
          <p:nvPr/>
        </p:nvSpPr>
        <p:spPr>
          <a:xfrm>
            <a:off x="5911850" y="3378200"/>
            <a:ext cx="5124450" cy="1168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Icon&#10;&#10;Description automatically generated">
            <a:extLst>
              <a:ext uri="{FF2B5EF4-FFF2-40B4-BE49-F238E27FC236}">
                <a16:creationId xmlns:a16="http://schemas.microsoft.com/office/drawing/2014/main" id="{F9133995-E6C8-7081-21C5-B21CD06683FC}"/>
              </a:ext>
            </a:extLst>
          </p:cNvPr>
          <p:cNvPicPr>
            <a:picLocks noChangeAspect="1"/>
          </p:cNvPicPr>
          <p:nvPr/>
        </p:nvPicPr>
        <p:blipFill>
          <a:blip r:embed="rId8"/>
          <a:stretch>
            <a:fillRect/>
          </a:stretch>
        </p:blipFill>
        <p:spPr>
          <a:xfrm>
            <a:off x="6628151" y="3732868"/>
            <a:ext cx="484019" cy="469338"/>
          </a:xfrm>
          <a:prstGeom prst="rect">
            <a:avLst/>
          </a:prstGeom>
        </p:spPr>
      </p:pic>
      <p:pic>
        <p:nvPicPr>
          <p:cNvPr id="9" name="Picture 8" descr="Icon&#10;&#10;Description automatically generated">
            <a:extLst>
              <a:ext uri="{FF2B5EF4-FFF2-40B4-BE49-F238E27FC236}">
                <a16:creationId xmlns:a16="http://schemas.microsoft.com/office/drawing/2014/main" id="{93CA16CE-1F53-1D69-D0D8-F9A3786E0220}"/>
              </a:ext>
            </a:extLst>
          </p:cNvPr>
          <p:cNvPicPr>
            <a:picLocks noChangeAspect="1"/>
          </p:cNvPicPr>
          <p:nvPr/>
        </p:nvPicPr>
        <p:blipFill>
          <a:blip r:embed="rId8"/>
          <a:stretch>
            <a:fillRect/>
          </a:stretch>
        </p:blipFill>
        <p:spPr>
          <a:xfrm>
            <a:off x="7841001" y="3732868"/>
            <a:ext cx="484019" cy="469338"/>
          </a:xfrm>
          <a:prstGeom prst="rect">
            <a:avLst/>
          </a:prstGeom>
        </p:spPr>
      </p:pic>
      <p:pic>
        <p:nvPicPr>
          <p:cNvPr id="13" name="Picture 12" descr="Icon&#10;&#10;Description automatically generated">
            <a:extLst>
              <a:ext uri="{FF2B5EF4-FFF2-40B4-BE49-F238E27FC236}">
                <a16:creationId xmlns:a16="http://schemas.microsoft.com/office/drawing/2014/main" id="{C5EBD5A9-87B4-BD88-E417-CC53E470A79F}"/>
              </a:ext>
            </a:extLst>
          </p:cNvPr>
          <p:cNvPicPr>
            <a:picLocks noChangeAspect="1"/>
          </p:cNvPicPr>
          <p:nvPr/>
        </p:nvPicPr>
        <p:blipFill>
          <a:blip r:embed="rId8"/>
          <a:stretch>
            <a:fillRect/>
          </a:stretch>
        </p:blipFill>
        <p:spPr>
          <a:xfrm>
            <a:off x="8926851" y="3732868"/>
            <a:ext cx="484019" cy="469338"/>
          </a:xfrm>
          <a:prstGeom prst="rect">
            <a:avLst/>
          </a:prstGeom>
        </p:spPr>
      </p:pic>
      <p:pic>
        <p:nvPicPr>
          <p:cNvPr id="17" name="Picture 16" descr="Icon&#10;&#10;Description automatically generated">
            <a:extLst>
              <a:ext uri="{FF2B5EF4-FFF2-40B4-BE49-F238E27FC236}">
                <a16:creationId xmlns:a16="http://schemas.microsoft.com/office/drawing/2014/main" id="{BEB4FD7A-A763-223F-17B5-29C3A8255104}"/>
              </a:ext>
            </a:extLst>
          </p:cNvPr>
          <p:cNvPicPr>
            <a:picLocks noChangeAspect="1"/>
          </p:cNvPicPr>
          <p:nvPr/>
        </p:nvPicPr>
        <p:blipFill>
          <a:blip r:embed="rId8"/>
          <a:stretch>
            <a:fillRect/>
          </a:stretch>
        </p:blipFill>
        <p:spPr>
          <a:xfrm>
            <a:off x="9815851" y="3732868"/>
            <a:ext cx="484019" cy="469338"/>
          </a:xfrm>
          <a:prstGeom prst="rect">
            <a:avLst/>
          </a:prstGeom>
        </p:spPr>
      </p:pic>
      <p:pic>
        <p:nvPicPr>
          <p:cNvPr id="19" name="Graphic 18" descr="User with solid fill">
            <a:extLst>
              <a:ext uri="{FF2B5EF4-FFF2-40B4-BE49-F238E27FC236}">
                <a16:creationId xmlns:a16="http://schemas.microsoft.com/office/drawing/2014/main" id="{8F982CA0-31E3-859A-9906-560909217F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6202" y="3248713"/>
            <a:ext cx="898833" cy="879783"/>
          </a:xfrm>
          <a:prstGeom prst="rect">
            <a:avLst/>
          </a:prstGeom>
        </p:spPr>
      </p:pic>
      <p:sp>
        <p:nvSpPr>
          <p:cNvPr id="23" name="TextBox 22">
            <a:extLst>
              <a:ext uri="{FF2B5EF4-FFF2-40B4-BE49-F238E27FC236}">
                <a16:creationId xmlns:a16="http://schemas.microsoft.com/office/drawing/2014/main" id="{C05874CC-7CAD-E6EB-C1C9-FD51EF1D95F7}"/>
              </a:ext>
            </a:extLst>
          </p:cNvPr>
          <p:cNvSpPr txBox="1"/>
          <p:nvPr/>
        </p:nvSpPr>
        <p:spPr>
          <a:xfrm>
            <a:off x="4056398" y="4025329"/>
            <a:ext cx="1406559" cy="523220"/>
          </a:xfrm>
          <a:prstGeom prst="rect">
            <a:avLst/>
          </a:prstGeom>
          <a:noFill/>
        </p:spPr>
        <p:txBody>
          <a:bodyPr wrap="square" lIns="91440" tIns="45720" rIns="91440" bIns="45720" rtlCol="0" anchor="t">
            <a:spAutoFit/>
          </a:bodyPr>
          <a:lstStyle/>
          <a:p>
            <a:r>
              <a:rPr lang="en-US" dirty="0"/>
              <a:t>Management Cluster Admin</a:t>
            </a:r>
          </a:p>
        </p:txBody>
      </p:sp>
      <p:cxnSp>
        <p:nvCxnSpPr>
          <p:cNvPr id="27" name="Straight Connector 26">
            <a:extLst>
              <a:ext uri="{FF2B5EF4-FFF2-40B4-BE49-F238E27FC236}">
                <a16:creationId xmlns:a16="http://schemas.microsoft.com/office/drawing/2014/main" id="{4BACBE7C-754B-6B9C-7368-D9CDC3BB8A3A}"/>
              </a:ext>
            </a:extLst>
          </p:cNvPr>
          <p:cNvCxnSpPr>
            <a:cxnSpLocks/>
          </p:cNvCxnSpPr>
          <p:nvPr/>
        </p:nvCxnSpPr>
        <p:spPr>
          <a:xfrm>
            <a:off x="4995153" y="3818738"/>
            <a:ext cx="909418" cy="7369"/>
          </a:xfrm>
          <a:prstGeom prst="line">
            <a:avLst/>
          </a:prstGeom>
          <a:ln/>
        </p:spPr>
        <p:style>
          <a:lnRef idx="2">
            <a:schemeClr val="accent2"/>
          </a:lnRef>
          <a:fillRef idx="0">
            <a:schemeClr val="accent2"/>
          </a:fillRef>
          <a:effectRef idx="1">
            <a:schemeClr val="accent2"/>
          </a:effectRef>
          <a:fontRef idx="minor">
            <a:schemeClr val="tx1"/>
          </a:fontRef>
        </p:style>
      </p:cxnSp>
      <p:sp>
        <p:nvSpPr>
          <p:cNvPr id="29" name="TextBox 28">
            <a:extLst>
              <a:ext uri="{FF2B5EF4-FFF2-40B4-BE49-F238E27FC236}">
                <a16:creationId xmlns:a16="http://schemas.microsoft.com/office/drawing/2014/main" id="{D89952B4-9F02-CEB9-58FA-6CB3844ECC79}"/>
              </a:ext>
            </a:extLst>
          </p:cNvPr>
          <p:cNvSpPr txBox="1"/>
          <p:nvPr/>
        </p:nvSpPr>
        <p:spPr>
          <a:xfrm>
            <a:off x="9150350" y="3365500"/>
            <a:ext cx="19494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Management Clusters</a:t>
            </a:r>
          </a:p>
        </p:txBody>
      </p:sp>
      <p:cxnSp>
        <p:nvCxnSpPr>
          <p:cNvPr id="39" name="Straight Connector 38">
            <a:extLst>
              <a:ext uri="{FF2B5EF4-FFF2-40B4-BE49-F238E27FC236}">
                <a16:creationId xmlns:a16="http://schemas.microsoft.com/office/drawing/2014/main" id="{75724E4D-8418-B224-D276-A9D1FED591C0}"/>
              </a:ext>
            </a:extLst>
          </p:cNvPr>
          <p:cNvCxnSpPr>
            <a:cxnSpLocks/>
          </p:cNvCxnSpPr>
          <p:nvPr/>
        </p:nvCxnSpPr>
        <p:spPr>
          <a:xfrm flipH="1">
            <a:off x="6609421" y="4555338"/>
            <a:ext cx="906682" cy="15313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2308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145057" y="178509"/>
            <a:ext cx="10515600" cy="495745"/>
          </a:xfrm>
          <a:prstGeom prst="rect">
            <a:avLst/>
          </a:prstGeom>
          <a:noFill/>
          <a:ln>
            <a:noFill/>
          </a:ln>
        </p:spPr>
        <p:txBody>
          <a:bodyPr spcFirstLastPara="1" wrap="square" lIns="91425" tIns="45700" rIns="91425" bIns="45700" anchor="ctr" anchorCtr="0">
            <a:normAutofit fontScale="85000" lnSpcReduction="20000"/>
          </a:bodyPr>
          <a:lstStyle/>
          <a:p>
            <a:pPr>
              <a:lnSpc>
                <a:spcPct val="90000"/>
              </a:lnSpc>
              <a:buClr>
                <a:srgbClr val="002C9D"/>
              </a:buClr>
              <a:buSzPts val="4000"/>
            </a:pPr>
            <a:r>
              <a:rPr lang="en-CA" sz="4000" b="1" dirty="0">
                <a:solidFill>
                  <a:srgbClr val="002C9D"/>
                </a:solidFill>
              </a:rPr>
              <a:t>CAPI usage in a Multitenant Cloud</a:t>
            </a:r>
            <a:endParaRPr dirty="0"/>
          </a:p>
        </p:txBody>
      </p:sp>
      <p:sp>
        <p:nvSpPr>
          <p:cNvPr id="98" name="Google Shape;98;g21f9ac1f608_1_3"/>
          <p:cNvSpPr txBox="1"/>
          <p:nvPr/>
        </p:nvSpPr>
        <p:spPr>
          <a:xfrm>
            <a:off x="270936" y="1099978"/>
            <a:ext cx="3584548" cy="5012103"/>
          </a:xfrm>
          <a:prstGeom prst="rect">
            <a:avLst/>
          </a:prstGeom>
          <a:noFill/>
          <a:ln>
            <a:noFill/>
          </a:ln>
        </p:spPr>
        <p:txBody>
          <a:bodyPr spcFirstLastPara="1" wrap="square" lIns="91425" tIns="45700" rIns="91425" bIns="45700" anchor="t" anchorCtr="0">
            <a:normAutofit/>
          </a:bodyPr>
          <a:lstStyle/>
          <a:p>
            <a:pPr>
              <a:lnSpc>
                <a:spcPct val="90000"/>
              </a:lnSpc>
              <a:buClr>
                <a:srgbClr val="262626"/>
              </a:buClr>
              <a:buSzPts val="1800"/>
            </a:pPr>
            <a:endParaRPr lang="en-US" sz="1800">
              <a:latin typeface="TimesNewRomanPSMT"/>
            </a:endParaRPr>
          </a:p>
          <a:p>
            <a:pPr marL="285750" indent="-285750">
              <a:lnSpc>
                <a:spcPct val="90000"/>
              </a:lnSpc>
              <a:buSzPts val="1800"/>
              <a:buFont typeface="Calibri,Sans-Serif"/>
              <a:buChar char="-"/>
            </a:pPr>
            <a:r>
              <a:rPr lang="en-US" sz="1800" dirty="0">
                <a:latin typeface="TimesNewRomanPSMT"/>
              </a:rPr>
              <a:t>Management Cluster is an </a:t>
            </a:r>
            <a:r>
              <a:rPr lang="en-US" sz="1800" dirty="0" err="1">
                <a:latin typeface="TimesNewRomanPSMT"/>
              </a:rPr>
              <a:t>SPoF</a:t>
            </a:r>
            <a:r>
              <a:rPr lang="en-US" sz="1800" dirty="0">
                <a:latin typeface="TimesNewRomanPSMT"/>
              </a:rPr>
              <a:t>?</a:t>
            </a:r>
          </a:p>
          <a:p>
            <a:pPr marL="285750" indent="-285750">
              <a:lnSpc>
                <a:spcPct val="90000"/>
              </a:lnSpc>
              <a:buSzPts val="1800"/>
              <a:buFont typeface="Calibri,Sans-Serif"/>
              <a:buChar char="-"/>
            </a:pPr>
            <a:endParaRPr lang="en-US" sz="1800" dirty="0">
              <a:latin typeface="TimesNewRomanPSMT"/>
            </a:endParaRPr>
          </a:p>
          <a:p>
            <a:pPr marL="285750" indent="-285750">
              <a:lnSpc>
                <a:spcPct val="90000"/>
              </a:lnSpc>
              <a:buSzPts val="1800"/>
              <a:buFont typeface="Calibri,Sans-Serif"/>
              <a:buChar char="-"/>
            </a:pPr>
            <a:r>
              <a:rPr lang="en-US" sz="1800" dirty="0">
                <a:latin typeface="TimesNewRomanPSMT"/>
              </a:rPr>
              <a:t>Isolation of workload cluster objects is using namespaces</a:t>
            </a:r>
            <a:endParaRPr lang="en-US"/>
          </a:p>
          <a:p>
            <a:pPr marL="285750" indent="-285750">
              <a:lnSpc>
                <a:spcPct val="90000"/>
              </a:lnSpc>
              <a:buSzPts val="1800"/>
              <a:buFont typeface="Calibri,Sans-Serif"/>
              <a:buChar char="-"/>
            </a:pPr>
            <a:endParaRPr lang="en-US" sz="1800">
              <a:latin typeface="TimesNewRomanPSMT"/>
            </a:endParaRPr>
          </a:p>
        </p:txBody>
      </p:sp>
      <p:pic>
        <p:nvPicPr>
          <p:cNvPr id="3" name="Picture 3" descr="A picture containing icon&#10;&#10;Description automatically generated">
            <a:extLst>
              <a:ext uri="{FF2B5EF4-FFF2-40B4-BE49-F238E27FC236}">
                <a16:creationId xmlns:a16="http://schemas.microsoft.com/office/drawing/2014/main" id="{38A823A6-1A2D-33ED-694E-059BE8CAE5AE}"/>
              </a:ext>
            </a:extLst>
          </p:cNvPr>
          <p:cNvPicPr>
            <a:picLocks noChangeAspect="1"/>
          </p:cNvPicPr>
          <p:nvPr/>
        </p:nvPicPr>
        <p:blipFill>
          <a:blip r:embed="rId3"/>
          <a:stretch>
            <a:fillRect/>
          </a:stretch>
        </p:blipFill>
        <p:spPr>
          <a:xfrm>
            <a:off x="4063999" y="785214"/>
            <a:ext cx="8126269" cy="4095505"/>
          </a:xfrm>
          <a:prstGeom prst="rect">
            <a:avLst/>
          </a:prstGeom>
        </p:spPr>
      </p:pic>
    </p:spTree>
    <p:extLst>
      <p:ext uri="{BB962C8B-B14F-4D97-AF65-F5344CB8AC3E}">
        <p14:creationId xmlns:p14="http://schemas.microsoft.com/office/powerpoint/2010/main" val="2364641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145057" y="178509"/>
            <a:ext cx="10515600" cy="495745"/>
          </a:xfrm>
          <a:prstGeom prst="rect">
            <a:avLst/>
          </a:prstGeom>
          <a:noFill/>
          <a:ln>
            <a:noFill/>
          </a:ln>
        </p:spPr>
        <p:txBody>
          <a:bodyPr spcFirstLastPara="1" wrap="square" lIns="91425" tIns="45700" rIns="91425" bIns="45700" anchor="ctr" anchorCtr="0">
            <a:normAutofit fontScale="85000" lnSpcReduction="20000"/>
          </a:bodyPr>
          <a:lstStyle/>
          <a:p>
            <a:pPr>
              <a:lnSpc>
                <a:spcPct val="90000"/>
              </a:lnSpc>
              <a:buClr>
                <a:srgbClr val="002C9D"/>
              </a:buClr>
              <a:buSzPts val="4000"/>
            </a:pPr>
            <a:r>
              <a:rPr lang="en-CA" sz="4000" b="1" dirty="0">
                <a:solidFill>
                  <a:srgbClr val="002C9D"/>
                </a:solidFill>
              </a:rPr>
              <a:t>CAPI usage in a Multitenant Cloud</a:t>
            </a:r>
            <a:endParaRPr dirty="0"/>
          </a:p>
        </p:txBody>
      </p:sp>
      <p:sp>
        <p:nvSpPr>
          <p:cNvPr id="98" name="Google Shape;98;g21f9ac1f608_1_3"/>
          <p:cNvSpPr txBox="1"/>
          <p:nvPr/>
        </p:nvSpPr>
        <p:spPr>
          <a:xfrm>
            <a:off x="270936" y="1099978"/>
            <a:ext cx="4441221" cy="5012103"/>
          </a:xfrm>
          <a:prstGeom prst="rect">
            <a:avLst/>
          </a:prstGeom>
          <a:noFill/>
          <a:ln>
            <a:noFill/>
          </a:ln>
        </p:spPr>
        <p:txBody>
          <a:bodyPr spcFirstLastPara="1" wrap="square" lIns="91425" tIns="45700" rIns="91425" bIns="45700" anchor="t" anchorCtr="0">
            <a:normAutofit/>
          </a:bodyPr>
          <a:lstStyle/>
          <a:p>
            <a:pPr>
              <a:lnSpc>
                <a:spcPct val="90000"/>
              </a:lnSpc>
              <a:buClr>
                <a:srgbClr val="262626"/>
              </a:buClr>
              <a:buSzPts val="1800"/>
            </a:pPr>
            <a:endParaRPr lang="en-US" sz="1800">
              <a:latin typeface="TimesNewRomanPSMT"/>
            </a:endParaRPr>
          </a:p>
          <a:p>
            <a:pPr marL="285750" indent="-285750">
              <a:lnSpc>
                <a:spcPct val="90000"/>
              </a:lnSpc>
              <a:buSzPts val="1800"/>
              <a:buFont typeface="Calibri,Sans-Serif"/>
              <a:buChar char="-"/>
            </a:pPr>
            <a:r>
              <a:rPr lang="en-US" sz="1800" dirty="0">
                <a:latin typeface="TimesNewRomanPSMT"/>
              </a:rPr>
              <a:t>Management Cluster is an </a:t>
            </a:r>
            <a:r>
              <a:rPr lang="en-US" sz="1800" dirty="0" err="1">
                <a:latin typeface="TimesNewRomanPSMT"/>
              </a:rPr>
              <a:t>SPoF</a:t>
            </a:r>
            <a:r>
              <a:rPr lang="en-US" sz="1800" dirty="0">
                <a:latin typeface="TimesNewRomanPSMT"/>
              </a:rPr>
              <a:t>? HA, Backup/Restore etc. needed</a:t>
            </a:r>
          </a:p>
          <a:p>
            <a:pPr marL="285750" indent="-285750">
              <a:lnSpc>
                <a:spcPct val="90000"/>
              </a:lnSpc>
              <a:buSzPts val="1800"/>
              <a:buFont typeface="Calibri,Sans-Serif"/>
              <a:buChar char="-"/>
            </a:pPr>
            <a:endParaRPr lang="en-US" sz="1800" dirty="0">
              <a:latin typeface="TimesNewRomanPSMT"/>
            </a:endParaRPr>
          </a:p>
          <a:p>
            <a:pPr marL="285750" indent="-285750">
              <a:lnSpc>
                <a:spcPct val="90000"/>
              </a:lnSpc>
              <a:buSzPts val="1800"/>
              <a:buFont typeface="Calibri,Sans-Serif"/>
              <a:buChar char="-"/>
            </a:pPr>
            <a:endParaRPr lang="en-US" sz="1800" dirty="0">
              <a:latin typeface="TimesNewRomanPSMT"/>
            </a:endParaRPr>
          </a:p>
          <a:p>
            <a:pPr marL="285750" indent="-285750">
              <a:lnSpc>
                <a:spcPct val="90000"/>
              </a:lnSpc>
              <a:buSzPts val="1800"/>
              <a:buFont typeface="Calibri,Sans-Serif"/>
              <a:buChar char="-"/>
            </a:pPr>
            <a:r>
              <a:rPr lang="en-US" sz="1800" dirty="0">
                <a:latin typeface="TimesNewRomanPSMT"/>
              </a:rPr>
              <a:t>Isolation of workload cluster objects is using namespaces</a:t>
            </a:r>
            <a:endParaRPr lang="en-US"/>
          </a:p>
          <a:p>
            <a:pPr marL="285750" indent="-285750">
              <a:lnSpc>
                <a:spcPct val="90000"/>
              </a:lnSpc>
              <a:buSzPts val="1800"/>
              <a:buFont typeface="Calibri,Sans-Serif"/>
              <a:buChar char="-"/>
            </a:pPr>
            <a:endParaRPr lang="en-US" sz="1800">
              <a:latin typeface="TimesNewRomanPSMT"/>
            </a:endParaRPr>
          </a:p>
        </p:txBody>
      </p:sp>
      <p:pic>
        <p:nvPicPr>
          <p:cNvPr id="2" name="Picture 2" descr="Shape&#10;&#10;Description automatically generated">
            <a:extLst>
              <a:ext uri="{FF2B5EF4-FFF2-40B4-BE49-F238E27FC236}">
                <a16:creationId xmlns:a16="http://schemas.microsoft.com/office/drawing/2014/main" id="{1C7E7CE5-6129-AA23-7D90-071A1DE044DA}"/>
              </a:ext>
            </a:extLst>
          </p:cNvPr>
          <p:cNvPicPr>
            <a:picLocks noChangeAspect="1"/>
          </p:cNvPicPr>
          <p:nvPr/>
        </p:nvPicPr>
        <p:blipFill>
          <a:blip r:embed="rId3"/>
          <a:stretch>
            <a:fillRect/>
          </a:stretch>
        </p:blipFill>
        <p:spPr>
          <a:xfrm>
            <a:off x="4191000" y="805725"/>
            <a:ext cx="8001000" cy="4192450"/>
          </a:xfrm>
          <a:prstGeom prst="rect">
            <a:avLst/>
          </a:prstGeom>
        </p:spPr>
      </p:pic>
    </p:spTree>
    <p:extLst>
      <p:ext uri="{BB962C8B-B14F-4D97-AF65-F5344CB8AC3E}">
        <p14:creationId xmlns:p14="http://schemas.microsoft.com/office/powerpoint/2010/main" val="308665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0" y="207631"/>
            <a:ext cx="10515600" cy="495745"/>
          </a:xfrm>
          <a:prstGeom prst="rect">
            <a:avLst/>
          </a:prstGeom>
          <a:noFill/>
          <a:ln>
            <a:noFill/>
          </a:ln>
        </p:spPr>
        <p:txBody>
          <a:bodyPr spcFirstLastPara="1" wrap="square" lIns="91425" tIns="45700" rIns="91425" bIns="45700" anchor="ctr" anchorCtr="0">
            <a:normAutofit fontScale="70000" lnSpcReduction="20000"/>
          </a:bodyPr>
          <a:lstStyle/>
          <a:p>
            <a:r>
              <a:rPr lang="en-CA" sz="4000" b="1">
                <a:solidFill>
                  <a:srgbClr val="002C9D"/>
                </a:solidFill>
              </a:rPr>
              <a:t>Management cluster Patterns: Single Management Cluster</a:t>
            </a:r>
            <a:endParaRPr lang="en-CA" sz="4000"/>
          </a:p>
          <a:p>
            <a:pPr marL="0" marR="0" lvl="0" indent="0" algn="l">
              <a:lnSpc>
                <a:spcPct val="90000"/>
              </a:lnSpc>
              <a:spcBef>
                <a:spcPts val="0"/>
              </a:spcBef>
              <a:spcAft>
                <a:spcPts val="0"/>
              </a:spcAft>
              <a:buSzPts val="4000"/>
              <a:buFont typeface="Arial"/>
              <a:buNone/>
            </a:pPr>
            <a:endParaRPr lang="en-CA" sz="4000" b="1">
              <a:solidFill>
                <a:srgbClr val="002C9D"/>
              </a:solidFill>
            </a:endParaRPr>
          </a:p>
        </p:txBody>
      </p:sp>
      <p:sp>
        <p:nvSpPr>
          <p:cNvPr id="6" name="TextBox 5">
            <a:extLst>
              <a:ext uri="{FF2B5EF4-FFF2-40B4-BE49-F238E27FC236}">
                <a16:creationId xmlns:a16="http://schemas.microsoft.com/office/drawing/2014/main" id="{0525FE34-2A1E-C494-316B-4177C2EB9A47}"/>
              </a:ext>
            </a:extLst>
          </p:cNvPr>
          <p:cNvSpPr txBox="1"/>
          <p:nvPr/>
        </p:nvSpPr>
        <p:spPr>
          <a:xfrm>
            <a:off x="969002" y="4138659"/>
            <a:ext cx="184731" cy="307777"/>
          </a:xfrm>
          <a:prstGeom prst="rect">
            <a:avLst/>
          </a:prstGeom>
          <a:noFill/>
        </p:spPr>
        <p:txBody>
          <a:bodyPr wrap="none" lIns="91440" tIns="45720" rIns="91440" bIns="45720" rtlCol="0" anchor="t">
            <a:spAutoFit/>
          </a:bodyPr>
          <a:lstStyle/>
          <a:p>
            <a:endParaRPr lang="en-US"/>
          </a:p>
        </p:txBody>
      </p:sp>
      <p:sp>
        <p:nvSpPr>
          <p:cNvPr id="7" name="TextBox 6">
            <a:extLst>
              <a:ext uri="{FF2B5EF4-FFF2-40B4-BE49-F238E27FC236}">
                <a16:creationId xmlns:a16="http://schemas.microsoft.com/office/drawing/2014/main" id="{C1922242-5344-20F1-72A3-16C221AE12C3}"/>
              </a:ext>
            </a:extLst>
          </p:cNvPr>
          <p:cNvSpPr txBox="1"/>
          <p:nvPr/>
        </p:nvSpPr>
        <p:spPr>
          <a:xfrm>
            <a:off x="227082" y="908970"/>
            <a:ext cx="4882063" cy="1637371"/>
          </a:xfrm>
          <a:prstGeom prst="rect">
            <a:avLst/>
          </a:prstGeom>
          <a:noFill/>
        </p:spPr>
        <p:txBody>
          <a:bodyPr wrap="square" lIns="91440" tIns="45720" rIns="91440" bIns="45720" rtlCol="0" anchor="t">
            <a:spAutoFit/>
          </a:bodyPr>
          <a:lstStyle/>
          <a:p>
            <a:pPr>
              <a:lnSpc>
                <a:spcPct val="90000"/>
              </a:lnSpc>
              <a:buSzPts val="1800"/>
            </a:pPr>
            <a:endParaRPr lang="en-US" sz="1600">
              <a:solidFill>
                <a:schemeClr val="tx1"/>
              </a:solidFill>
              <a:latin typeface="TimesNewRomanPSMT"/>
            </a:endParaRPr>
          </a:p>
          <a:p>
            <a:pPr marL="285750" indent="-285750">
              <a:lnSpc>
                <a:spcPct val="90000"/>
              </a:lnSpc>
              <a:buFont typeface="Calibri"/>
              <a:buChar char="-"/>
            </a:pPr>
            <a:r>
              <a:rPr lang="en-US" sz="1600" dirty="0">
                <a:solidFill>
                  <a:schemeClr val="tx1"/>
                </a:solidFill>
                <a:latin typeface="TimesNewRomanPSMT"/>
              </a:rPr>
              <a:t>One Management cluster to rule them all!</a:t>
            </a:r>
            <a:endParaRPr lang="en-US" dirty="0">
              <a:solidFill>
                <a:schemeClr val="tx1"/>
              </a:solidFill>
            </a:endParaRPr>
          </a:p>
          <a:p>
            <a:pPr>
              <a:lnSpc>
                <a:spcPct val="90000"/>
              </a:lnSpc>
            </a:pPr>
            <a:endParaRPr lang="en-US" sz="1600" dirty="0">
              <a:solidFill>
                <a:schemeClr val="tx1"/>
              </a:solidFill>
              <a:latin typeface="TimesNewRomanPSMT"/>
            </a:endParaRPr>
          </a:p>
          <a:p>
            <a:pPr marL="285750" indent="-285750">
              <a:lnSpc>
                <a:spcPct val="90000"/>
              </a:lnSpc>
              <a:buFont typeface="Calibri"/>
              <a:buChar char="-"/>
            </a:pPr>
            <a:r>
              <a:rPr lang="en-US" sz="1600" dirty="0">
                <a:solidFill>
                  <a:schemeClr val="tx1"/>
                </a:solidFill>
                <a:latin typeface="TimesNewRomanPSMT"/>
              </a:rPr>
              <a:t>Simple pattern which has a single overhead</a:t>
            </a:r>
          </a:p>
          <a:p>
            <a:pPr>
              <a:lnSpc>
                <a:spcPct val="90000"/>
              </a:lnSpc>
            </a:pPr>
            <a:endParaRPr lang="en-US" sz="1600" dirty="0">
              <a:latin typeface="TimesNewRomanPSMT"/>
            </a:endParaRPr>
          </a:p>
          <a:p>
            <a:pPr>
              <a:lnSpc>
                <a:spcPct val="90000"/>
              </a:lnSpc>
              <a:buSzPts val="1800"/>
            </a:pPr>
            <a:endParaRPr lang="en-US" sz="1600">
              <a:latin typeface="TimesNewRomanPSMT"/>
            </a:endParaRPr>
          </a:p>
          <a:p>
            <a:endParaRPr lang="en-US"/>
          </a:p>
        </p:txBody>
      </p:sp>
      <p:pic>
        <p:nvPicPr>
          <p:cNvPr id="21" name="Picture 21" descr="A picture containing logo&#10;&#10;Description automatically generated">
            <a:extLst>
              <a:ext uri="{FF2B5EF4-FFF2-40B4-BE49-F238E27FC236}">
                <a16:creationId xmlns:a16="http://schemas.microsoft.com/office/drawing/2014/main" id="{401E077F-ABA3-163C-5F8A-2D403931A21F}"/>
              </a:ext>
            </a:extLst>
          </p:cNvPr>
          <p:cNvPicPr>
            <a:picLocks noChangeAspect="1"/>
          </p:cNvPicPr>
          <p:nvPr/>
        </p:nvPicPr>
        <p:blipFill>
          <a:blip r:embed="rId3"/>
          <a:stretch>
            <a:fillRect/>
          </a:stretch>
        </p:blipFill>
        <p:spPr>
          <a:xfrm>
            <a:off x="5257268" y="752260"/>
            <a:ext cx="5215703" cy="6104823"/>
          </a:xfrm>
          <a:prstGeom prst="rect">
            <a:avLst/>
          </a:prstGeom>
        </p:spPr>
      </p:pic>
    </p:spTree>
    <p:extLst>
      <p:ext uri="{BB962C8B-B14F-4D97-AF65-F5344CB8AC3E}">
        <p14:creationId xmlns:p14="http://schemas.microsoft.com/office/powerpoint/2010/main" val="1845635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0" y="207631"/>
            <a:ext cx="10515600" cy="495745"/>
          </a:xfrm>
          <a:prstGeom prst="rect">
            <a:avLst/>
          </a:prstGeom>
          <a:noFill/>
          <a:ln>
            <a:noFill/>
          </a:ln>
        </p:spPr>
        <p:txBody>
          <a:bodyPr spcFirstLastPara="1" wrap="square" lIns="91425" tIns="45700" rIns="91425" bIns="45700" anchor="ctr" anchorCtr="0">
            <a:normAutofit fontScale="70000" lnSpcReduction="20000"/>
          </a:bodyPr>
          <a:lstStyle/>
          <a:p>
            <a:r>
              <a:rPr lang="en-CA" sz="4000" b="1">
                <a:solidFill>
                  <a:srgbClr val="002C9D"/>
                </a:solidFill>
              </a:rPr>
              <a:t>Management cluster Patterns: Single Management Cluster</a:t>
            </a:r>
            <a:endParaRPr lang="en-CA" sz="4000"/>
          </a:p>
          <a:p>
            <a:pPr marL="0" marR="0" lvl="0" indent="0" algn="l">
              <a:lnSpc>
                <a:spcPct val="90000"/>
              </a:lnSpc>
              <a:spcBef>
                <a:spcPts val="0"/>
              </a:spcBef>
              <a:spcAft>
                <a:spcPts val="0"/>
              </a:spcAft>
              <a:buSzPts val="4000"/>
              <a:buFont typeface="Arial"/>
              <a:buNone/>
            </a:pPr>
            <a:endParaRPr lang="en-CA" sz="4000" b="1">
              <a:solidFill>
                <a:srgbClr val="002C9D"/>
              </a:solidFill>
            </a:endParaRPr>
          </a:p>
        </p:txBody>
      </p:sp>
      <p:sp>
        <p:nvSpPr>
          <p:cNvPr id="6" name="TextBox 5">
            <a:extLst>
              <a:ext uri="{FF2B5EF4-FFF2-40B4-BE49-F238E27FC236}">
                <a16:creationId xmlns:a16="http://schemas.microsoft.com/office/drawing/2014/main" id="{0525FE34-2A1E-C494-316B-4177C2EB9A47}"/>
              </a:ext>
            </a:extLst>
          </p:cNvPr>
          <p:cNvSpPr txBox="1"/>
          <p:nvPr/>
        </p:nvSpPr>
        <p:spPr>
          <a:xfrm>
            <a:off x="969002" y="4138659"/>
            <a:ext cx="184731" cy="307777"/>
          </a:xfrm>
          <a:prstGeom prst="rect">
            <a:avLst/>
          </a:prstGeom>
          <a:noFill/>
        </p:spPr>
        <p:txBody>
          <a:bodyPr wrap="none" lIns="91440" tIns="45720" rIns="91440" bIns="45720" rtlCol="0" anchor="t">
            <a:spAutoFit/>
          </a:bodyPr>
          <a:lstStyle/>
          <a:p>
            <a:endParaRPr lang="en-US"/>
          </a:p>
        </p:txBody>
      </p:sp>
      <p:sp>
        <p:nvSpPr>
          <p:cNvPr id="7" name="TextBox 6">
            <a:extLst>
              <a:ext uri="{FF2B5EF4-FFF2-40B4-BE49-F238E27FC236}">
                <a16:creationId xmlns:a16="http://schemas.microsoft.com/office/drawing/2014/main" id="{C1922242-5344-20F1-72A3-16C221AE12C3}"/>
              </a:ext>
            </a:extLst>
          </p:cNvPr>
          <p:cNvSpPr txBox="1"/>
          <p:nvPr/>
        </p:nvSpPr>
        <p:spPr>
          <a:xfrm>
            <a:off x="227082" y="908970"/>
            <a:ext cx="4882063" cy="3410164"/>
          </a:xfrm>
          <a:prstGeom prst="rect">
            <a:avLst/>
          </a:prstGeom>
          <a:noFill/>
        </p:spPr>
        <p:txBody>
          <a:bodyPr wrap="square" lIns="91440" tIns="45720" rIns="91440" bIns="45720" rtlCol="0" anchor="t">
            <a:spAutoFit/>
          </a:bodyPr>
          <a:lstStyle/>
          <a:p>
            <a:pPr>
              <a:lnSpc>
                <a:spcPct val="90000"/>
              </a:lnSpc>
              <a:buClr>
                <a:srgbClr val="262626"/>
              </a:buClr>
              <a:buSzPts val="1800"/>
            </a:pPr>
            <a:endParaRPr lang="en-US" sz="1600">
              <a:solidFill>
                <a:schemeClr val="tx1"/>
              </a:solidFill>
              <a:latin typeface="TimesNewRomanPSMT"/>
            </a:endParaRPr>
          </a:p>
          <a:p>
            <a:pPr>
              <a:lnSpc>
                <a:spcPct val="90000"/>
              </a:lnSpc>
              <a:buSzPts val="1800"/>
            </a:pPr>
            <a:r>
              <a:rPr lang="en-US" sz="1600">
                <a:solidFill>
                  <a:schemeClr val="tx1"/>
                </a:solidFill>
                <a:latin typeface="TimesNewRomanPSMT"/>
              </a:rPr>
              <a:t>However:</a:t>
            </a:r>
            <a:endParaRPr lang="en-US">
              <a:solidFill>
                <a:schemeClr val="tx1"/>
              </a:solidFill>
            </a:endParaRPr>
          </a:p>
          <a:p>
            <a:pPr>
              <a:lnSpc>
                <a:spcPct val="90000"/>
              </a:lnSpc>
              <a:buSzPts val="1800"/>
            </a:pPr>
            <a:endParaRPr lang="en-US" sz="1600">
              <a:solidFill>
                <a:schemeClr val="tx1"/>
              </a:solidFill>
              <a:latin typeface="TimesNewRomanPSMT"/>
            </a:endParaRPr>
          </a:p>
          <a:p>
            <a:pPr marL="342900" indent="-342900">
              <a:lnSpc>
                <a:spcPct val="90000"/>
              </a:lnSpc>
              <a:buSzPts val="1800"/>
              <a:buAutoNum type="arabicPeriod"/>
            </a:pPr>
            <a:r>
              <a:rPr lang="en-US" sz="1600">
                <a:solidFill>
                  <a:schemeClr val="tx1"/>
                </a:solidFill>
                <a:latin typeface="TimesNewRomanPSMT"/>
              </a:rPr>
              <a:t>Strict network isolation across tenants?</a:t>
            </a:r>
          </a:p>
          <a:p>
            <a:pPr marL="342900" indent="-342900">
              <a:lnSpc>
                <a:spcPct val="90000"/>
              </a:lnSpc>
              <a:buSzPts val="1800"/>
              <a:buAutoNum type="arabicPeriod"/>
            </a:pPr>
            <a:endParaRPr lang="en-US" sz="1600">
              <a:solidFill>
                <a:schemeClr val="tx1"/>
              </a:solidFill>
              <a:latin typeface="TimesNewRomanPSMT"/>
            </a:endParaRPr>
          </a:p>
          <a:p>
            <a:pPr marL="342900" indent="-342900">
              <a:lnSpc>
                <a:spcPct val="90000"/>
              </a:lnSpc>
              <a:buSzPts val="1800"/>
              <a:buAutoNum type="arabicPeriod"/>
            </a:pPr>
            <a:r>
              <a:rPr lang="en-US" sz="1600">
                <a:solidFill>
                  <a:schemeClr val="tx1"/>
                </a:solidFill>
                <a:latin typeface="TimesNewRomanPSMT"/>
              </a:rPr>
              <a:t>Fairness and Quota?</a:t>
            </a:r>
          </a:p>
          <a:p>
            <a:pPr marL="342900" indent="-342900">
              <a:lnSpc>
                <a:spcPct val="90000"/>
              </a:lnSpc>
              <a:buSzPts val="1800"/>
              <a:buAutoNum type="arabicPeriod"/>
            </a:pPr>
            <a:endParaRPr lang="en-US" sz="1600">
              <a:solidFill>
                <a:schemeClr val="tx1"/>
              </a:solidFill>
              <a:latin typeface="TimesNewRomanPSMT"/>
            </a:endParaRPr>
          </a:p>
          <a:p>
            <a:pPr marL="342900" indent="-342900">
              <a:lnSpc>
                <a:spcPct val="90000"/>
              </a:lnSpc>
              <a:buSzPts val="1800"/>
              <a:buAutoNum type="arabicPeriod"/>
            </a:pPr>
            <a:r>
              <a:rPr lang="en-US" sz="1600">
                <a:solidFill>
                  <a:schemeClr val="tx1"/>
                </a:solidFill>
                <a:latin typeface="TimesNewRomanPSMT"/>
              </a:rPr>
              <a:t>Resources management?</a:t>
            </a:r>
          </a:p>
          <a:p>
            <a:pPr marL="342900" indent="-342900">
              <a:lnSpc>
                <a:spcPct val="90000"/>
              </a:lnSpc>
              <a:buSzPts val="1800"/>
              <a:buAutoNum type="arabicPeriod"/>
            </a:pPr>
            <a:endParaRPr lang="en-US" sz="1600">
              <a:solidFill>
                <a:schemeClr val="tx1"/>
              </a:solidFill>
              <a:latin typeface="TimesNewRomanPSMT"/>
            </a:endParaRPr>
          </a:p>
          <a:p>
            <a:pPr marL="342900" indent="-342900">
              <a:lnSpc>
                <a:spcPct val="90000"/>
              </a:lnSpc>
              <a:buSzPts val="1800"/>
              <a:buAutoNum type="arabicPeriod"/>
            </a:pPr>
            <a:r>
              <a:rPr lang="en-US" sz="1600">
                <a:solidFill>
                  <a:schemeClr val="tx1"/>
                </a:solidFill>
                <a:latin typeface="TimesNewRomanPSMT"/>
              </a:rPr>
              <a:t>Management Cluster Availability?</a:t>
            </a:r>
          </a:p>
          <a:p>
            <a:pPr marL="342900" indent="-342900">
              <a:lnSpc>
                <a:spcPct val="90000"/>
              </a:lnSpc>
              <a:buSzPts val="1800"/>
              <a:buAutoNum type="arabicPeriod"/>
            </a:pPr>
            <a:endParaRPr lang="en-US" sz="1600">
              <a:solidFill>
                <a:schemeClr val="tx1"/>
              </a:solidFill>
              <a:latin typeface="TimesNewRomanPSMT"/>
            </a:endParaRPr>
          </a:p>
          <a:p>
            <a:pPr marL="342900" indent="-342900">
              <a:lnSpc>
                <a:spcPct val="90000"/>
              </a:lnSpc>
              <a:buSzPts val="1800"/>
              <a:buAutoNum type="arabicPeriod"/>
            </a:pPr>
            <a:r>
              <a:rPr lang="en-US" sz="1600">
                <a:solidFill>
                  <a:schemeClr val="tx1"/>
                </a:solidFill>
                <a:latin typeface="TimesNewRomanPSMT"/>
              </a:rPr>
              <a:t>Tenants Orgs need to trust a Management Cluster outside their tenancy</a:t>
            </a:r>
          </a:p>
          <a:p>
            <a:pPr>
              <a:lnSpc>
                <a:spcPct val="90000"/>
              </a:lnSpc>
              <a:buSzPts val="1800"/>
            </a:pPr>
            <a:endParaRPr lang="en-US" sz="1600">
              <a:latin typeface="TimesNewRomanPSMT"/>
            </a:endParaRPr>
          </a:p>
          <a:p>
            <a:endParaRPr lang="en-US"/>
          </a:p>
        </p:txBody>
      </p:sp>
      <p:pic>
        <p:nvPicPr>
          <p:cNvPr id="2" name="Picture 2" descr="A picture containing logo&#10;&#10;Description automatically generated">
            <a:extLst>
              <a:ext uri="{FF2B5EF4-FFF2-40B4-BE49-F238E27FC236}">
                <a16:creationId xmlns:a16="http://schemas.microsoft.com/office/drawing/2014/main" id="{96C8563E-26DD-E57D-7E97-A77B5A57030D}"/>
              </a:ext>
            </a:extLst>
          </p:cNvPr>
          <p:cNvPicPr>
            <a:picLocks noChangeAspect="1"/>
          </p:cNvPicPr>
          <p:nvPr/>
        </p:nvPicPr>
        <p:blipFill>
          <a:blip r:embed="rId3"/>
          <a:stretch>
            <a:fillRect/>
          </a:stretch>
        </p:blipFill>
        <p:spPr>
          <a:xfrm>
            <a:off x="5108065" y="826862"/>
            <a:ext cx="5141101" cy="6030221"/>
          </a:xfrm>
          <a:prstGeom prst="rect">
            <a:avLst/>
          </a:prstGeom>
        </p:spPr>
      </p:pic>
    </p:spTree>
    <p:extLst>
      <p:ext uri="{BB962C8B-B14F-4D97-AF65-F5344CB8AC3E}">
        <p14:creationId xmlns:p14="http://schemas.microsoft.com/office/powerpoint/2010/main" val="1651360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0" y="207631"/>
            <a:ext cx="10515600" cy="495745"/>
          </a:xfrm>
          <a:prstGeom prst="rect">
            <a:avLst/>
          </a:prstGeom>
          <a:noFill/>
          <a:ln>
            <a:noFill/>
          </a:ln>
        </p:spPr>
        <p:txBody>
          <a:bodyPr spcFirstLastPara="1" wrap="square" lIns="91425" tIns="45700" rIns="91425" bIns="45700" anchor="ctr" anchorCtr="0">
            <a:normAutofit fontScale="70000" lnSpcReduction="20000"/>
          </a:bodyPr>
          <a:lstStyle/>
          <a:p>
            <a:r>
              <a:rPr lang="en-CA" sz="4000" b="1">
                <a:solidFill>
                  <a:srgbClr val="002C9D"/>
                </a:solidFill>
              </a:rPr>
              <a:t>Management cluster Patterns: Multiple Management Clusters</a:t>
            </a:r>
            <a:endParaRPr lang="en-CA" sz="4000"/>
          </a:p>
          <a:p>
            <a:pPr marL="0" marR="0" lvl="0" indent="0" algn="l">
              <a:lnSpc>
                <a:spcPct val="90000"/>
              </a:lnSpc>
              <a:spcBef>
                <a:spcPts val="0"/>
              </a:spcBef>
              <a:spcAft>
                <a:spcPts val="0"/>
              </a:spcAft>
              <a:buSzPts val="4000"/>
              <a:buFont typeface="Arial"/>
              <a:buNone/>
            </a:pPr>
            <a:endParaRPr lang="en-CA" sz="4000" b="1">
              <a:solidFill>
                <a:srgbClr val="002C9D"/>
              </a:solidFill>
            </a:endParaRPr>
          </a:p>
        </p:txBody>
      </p:sp>
      <p:sp>
        <p:nvSpPr>
          <p:cNvPr id="6" name="TextBox 5">
            <a:extLst>
              <a:ext uri="{FF2B5EF4-FFF2-40B4-BE49-F238E27FC236}">
                <a16:creationId xmlns:a16="http://schemas.microsoft.com/office/drawing/2014/main" id="{0525FE34-2A1E-C494-316B-4177C2EB9A47}"/>
              </a:ext>
            </a:extLst>
          </p:cNvPr>
          <p:cNvSpPr txBox="1"/>
          <p:nvPr/>
        </p:nvSpPr>
        <p:spPr>
          <a:xfrm>
            <a:off x="969002" y="4138659"/>
            <a:ext cx="184731" cy="307777"/>
          </a:xfrm>
          <a:prstGeom prst="rect">
            <a:avLst/>
          </a:prstGeom>
          <a:noFill/>
        </p:spPr>
        <p:txBody>
          <a:bodyPr wrap="none" lIns="91440" tIns="45720" rIns="91440" bIns="45720" rtlCol="0" anchor="t">
            <a:spAutoFit/>
          </a:bodyPr>
          <a:lstStyle/>
          <a:p>
            <a:endParaRPr lang="en-US"/>
          </a:p>
        </p:txBody>
      </p:sp>
      <p:sp>
        <p:nvSpPr>
          <p:cNvPr id="7" name="TextBox 6">
            <a:extLst>
              <a:ext uri="{FF2B5EF4-FFF2-40B4-BE49-F238E27FC236}">
                <a16:creationId xmlns:a16="http://schemas.microsoft.com/office/drawing/2014/main" id="{C1922242-5344-20F1-72A3-16C221AE12C3}"/>
              </a:ext>
            </a:extLst>
          </p:cNvPr>
          <p:cNvSpPr txBox="1"/>
          <p:nvPr/>
        </p:nvSpPr>
        <p:spPr>
          <a:xfrm>
            <a:off x="227082" y="940942"/>
            <a:ext cx="4690230" cy="3323987"/>
          </a:xfrm>
          <a:prstGeom prst="rect">
            <a:avLst/>
          </a:prstGeom>
          <a:noFill/>
        </p:spPr>
        <p:txBody>
          <a:bodyPr wrap="square" lIns="91440" tIns="45720" rIns="91440" bIns="45720" rtlCol="0" anchor="t">
            <a:spAutoFit/>
          </a:bodyPr>
          <a:lstStyle/>
          <a:p>
            <a:pPr marL="285750" indent="-285750">
              <a:buFont typeface="Calibri"/>
              <a:buChar char="-"/>
            </a:pPr>
            <a:r>
              <a:rPr lang="en-US"/>
              <a:t>Obvious solution: each tenant has its own Management Cluster</a:t>
            </a:r>
          </a:p>
          <a:p>
            <a:pPr marL="285750" indent="-285750">
              <a:buFont typeface="Calibri"/>
              <a:buChar char="-"/>
            </a:pPr>
            <a:endParaRPr lang="en-US"/>
          </a:p>
          <a:p>
            <a:pPr marL="285750" indent="-285750">
              <a:buFont typeface="Calibri"/>
              <a:buChar char="-"/>
            </a:pPr>
            <a:r>
              <a:rPr lang="en-US"/>
              <a:t>Tenants do not need to trust an external Management Cluster</a:t>
            </a:r>
          </a:p>
          <a:p>
            <a:pPr marL="285750" indent="-285750">
              <a:buFont typeface="Calibri"/>
              <a:buChar char="-"/>
            </a:pPr>
            <a:endParaRPr lang="en-US"/>
          </a:p>
          <a:p>
            <a:pPr marL="285750" indent="-285750">
              <a:buFont typeface="Calibri"/>
              <a:buChar char="-"/>
            </a:pPr>
            <a:r>
              <a:rPr lang="en-US"/>
              <a:t>More flexibility in cluster shape: applications, CRS etc. can be defined by different Management Clusters</a:t>
            </a:r>
          </a:p>
          <a:p>
            <a:pPr marL="285750" indent="-285750">
              <a:buFont typeface="Calibri"/>
              <a:buChar char="-"/>
            </a:pPr>
            <a:endParaRPr lang="en-US"/>
          </a:p>
          <a:p>
            <a:pPr marL="285750" indent="-285750">
              <a:buFont typeface="Calibri"/>
              <a:buChar char="-"/>
            </a:pPr>
            <a:r>
              <a:rPr lang="en-US"/>
              <a:t>Overhead of Management Cluster is delegated to individual Tenants</a:t>
            </a:r>
          </a:p>
          <a:p>
            <a:pPr marL="285750" indent="-285750">
              <a:buFont typeface="Calibri"/>
              <a:buChar char="-"/>
            </a:pPr>
            <a:endParaRPr lang="en-US"/>
          </a:p>
          <a:p>
            <a:pPr marL="285750" indent="-285750">
              <a:buFont typeface="Calibri"/>
              <a:buChar char="-"/>
            </a:pPr>
            <a:r>
              <a:rPr lang="en-US"/>
              <a:t>Strict Isolation available at tenant level</a:t>
            </a:r>
          </a:p>
          <a:p>
            <a:pPr marL="285750" indent="-285750">
              <a:buFont typeface="Calibri"/>
              <a:buChar char="-"/>
            </a:pPr>
            <a:endParaRPr lang="en-US"/>
          </a:p>
          <a:p>
            <a:endParaRPr lang="en-US"/>
          </a:p>
        </p:txBody>
      </p:sp>
      <p:pic>
        <p:nvPicPr>
          <p:cNvPr id="3" name="Picture 3" descr="Shape&#10;&#10;Description automatically generated">
            <a:extLst>
              <a:ext uri="{FF2B5EF4-FFF2-40B4-BE49-F238E27FC236}">
                <a16:creationId xmlns:a16="http://schemas.microsoft.com/office/drawing/2014/main" id="{5CAE3AEC-2C12-1C8C-1615-460AFF5F2D55}"/>
              </a:ext>
            </a:extLst>
          </p:cNvPr>
          <p:cNvPicPr>
            <a:picLocks noChangeAspect="1"/>
          </p:cNvPicPr>
          <p:nvPr/>
        </p:nvPicPr>
        <p:blipFill>
          <a:blip r:embed="rId3"/>
          <a:stretch>
            <a:fillRect/>
          </a:stretch>
        </p:blipFill>
        <p:spPr>
          <a:xfrm>
            <a:off x="5022804" y="848629"/>
            <a:ext cx="7176655" cy="5970699"/>
          </a:xfrm>
          <a:prstGeom prst="rect">
            <a:avLst/>
          </a:prstGeom>
        </p:spPr>
      </p:pic>
    </p:spTree>
    <p:extLst>
      <p:ext uri="{BB962C8B-B14F-4D97-AF65-F5344CB8AC3E}">
        <p14:creationId xmlns:p14="http://schemas.microsoft.com/office/powerpoint/2010/main" val="348444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0" y="207631"/>
            <a:ext cx="10515600" cy="495745"/>
          </a:xfrm>
          <a:prstGeom prst="rect">
            <a:avLst/>
          </a:prstGeom>
          <a:noFill/>
          <a:ln>
            <a:noFill/>
          </a:ln>
        </p:spPr>
        <p:txBody>
          <a:bodyPr spcFirstLastPara="1" wrap="square" lIns="91425" tIns="45700" rIns="91425" bIns="45700" anchor="ctr" anchorCtr="0">
            <a:normAutofit fontScale="70000" lnSpcReduction="20000"/>
          </a:bodyPr>
          <a:lstStyle/>
          <a:p>
            <a:r>
              <a:rPr lang="en-CA" sz="4000" b="1">
                <a:solidFill>
                  <a:srgbClr val="002C9D"/>
                </a:solidFill>
              </a:rPr>
              <a:t>Management cluster Patterns: Multiple Management Clusters</a:t>
            </a:r>
            <a:endParaRPr lang="en-CA" sz="4000"/>
          </a:p>
          <a:p>
            <a:pPr marL="0" marR="0" lvl="0" indent="0" algn="l">
              <a:lnSpc>
                <a:spcPct val="90000"/>
              </a:lnSpc>
              <a:spcBef>
                <a:spcPts val="0"/>
              </a:spcBef>
              <a:spcAft>
                <a:spcPts val="0"/>
              </a:spcAft>
              <a:buSzPts val="4000"/>
              <a:buFont typeface="Arial"/>
              <a:buNone/>
            </a:pPr>
            <a:endParaRPr lang="en-CA" sz="4000" b="1">
              <a:solidFill>
                <a:srgbClr val="002C9D"/>
              </a:solidFill>
            </a:endParaRPr>
          </a:p>
        </p:txBody>
      </p:sp>
      <p:sp>
        <p:nvSpPr>
          <p:cNvPr id="6" name="TextBox 5">
            <a:extLst>
              <a:ext uri="{FF2B5EF4-FFF2-40B4-BE49-F238E27FC236}">
                <a16:creationId xmlns:a16="http://schemas.microsoft.com/office/drawing/2014/main" id="{0525FE34-2A1E-C494-316B-4177C2EB9A47}"/>
              </a:ext>
            </a:extLst>
          </p:cNvPr>
          <p:cNvSpPr txBox="1"/>
          <p:nvPr/>
        </p:nvSpPr>
        <p:spPr>
          <a:xfrm>
            <a:off x="969002" y="4138659"/>
            <a:ext cx="184731" cy="307777"/>
          </a:xfrm>
          <a:prstGeom prst="rect">
            <a:avLst/>
          </a:prstGeom>
          <a:noFill/>
        </p:spPr>
        <p:txBody>
          <a:bodyPr wrap="none" lIns="91440" tIns="45720" rIns="91440" bIns="45720" rtlCol="0" anchor="t">
            <a:spAutoFit/>
          </a:bodyPr>
          <a:lstStyle/>
          <a:p>
            <a:endParaRPr lang="en-US"/>
          </a:p>
        </p:txBody>
      </p:sp>
      <p:sp>
        <p:nvSpPr>
          <p:cNvPr id="7" name="TextBox 6">
            <a:extLst>
              <a:ext uri="{FF2B5EF4-FFF2-40B4-BE49-F238E27FC236}">
                <a16:creationId xmlns:a16="http://schemas.microsoft.com/office/drawing/2014/main" id="{C1922242-5344-20F1-72A3-16C221AE12C3}"/>
              </a:ext>
            </a:extLst>
          </p:cNvPr>
          <p:cNvSpPr txBox="1"/>
          <p:nvPr/>
        </p:nvSpPr>
        <p:spPr>
          <a:xfrm>
            <a:off x="227082" y="940942"/>
            <a:ext cx="4690230" cy="2031325"/>
          </a:xfrm>
          <a:prstGeom prst="rect">
            <a:avLst/>
          </a:prstGeom>
          <a:noFill/>
        </p:spPr>
        <p:txBody>
          <a:bodyPr wrap="square" lIns="91440" tIns="45720" rIns="91440" bIns="45720" rtlCol="0" anchor="t">
            <a:spAutoFit/>
          </a:bodyPr>
          <a:lstStyle/>
          <a:p>
            <a:r>
              <a:rPr lang="en-US"/>
              <a:t>However:</a:t>
            </a:r>
          </a:p>
          <a:p>
            <a:endParaRPr lang="en-US"/>
          </a:p>
          <a:p>
            <a:pPr marL="342900" indent="-342900">
              <a:buAutoNum type="arabicPeriod"/>
            </a:pPr>
            <a:r>
              <a:rPr lang="en-US"/>
              <a:t>Scale: Managing 1000s of Management Clusters with at least one Management Cluster Persona per Tenant.</a:t>
            </a:r>
          </a:p>
          <a:p>
            <a:pPr marL="342900" indent="-342900">
              <a:buAutoNum type="arabicPeriod"/>
            </a:pPr>
            <a:endParaRPr lang="en-US"/>
          </a:p>
          <a:p>
            <a:pPr marL="342900" indent="-342900">
              <a:buAutoNum type="arabicPeriod"/>
            </a:pPr>
            <a:r>
              <a:rPr lang="en-US"/>
              <a:t>Strict Isolation at user-level?</a:t>
            </a:r>
          </a:p>
          <a:p>
            <a:pPr marL="342900" indent="-342900">
              <a:buAutoNum type="arabicPeriod"/>
            </a:pPr>
            <a:endParaRPr lang="en-US"/>
          </a:p>
          <a:p>
            <a:pPr marL="342900" indent="-342900">
              <a:buAutoNum type="arabicPeriod"/>
            </a:pPr>
            <a:r>
              <a:rPr lang="en-US">
                <a:solidFill>
                  <a:schemeClr val="tx1"/>
                </a:solidFill>
              </a:rPr>
              <a:t>Management Cluster is still a </a:t>
            </a:r>
            <a:r>
              <a:rPr lang="en-US" err="1">
                <a:solidFill>
                  <a:schemeClr val="tx1"/>
                </a:solidFill>
              </a:rPr>
              <a:t>SPoF</a:t>
            </a:r>
            <a:r>
              <a:rPr lang="en-US">
                <a:solidFill>
                  <a:schemeClr val="tx1"/>
                </a:solidFill>
              </a:rPr>
              <a:t> (per tenant)</a:t>
            </a:r>
          </a:p>
        </p:txBody>
      </p:sp>
      <p:pic>
        <p:nvPicPr>
          <p:cNvPr id="3" name="Picture 3" descr="Shape&#10;&#10;Description automatically generated">
            <a:extLst>
              <a:ext uri="{FF2B5EF4-FFF2-40B4-BE49-F238E27FC236}">
                <a16:creationId xmlns:a16="http://schemas.microsoft.com/office/drawing/2014/main" id="{5CAE3AEC-2C12-1C8C-1615-460AFF5F2D55}"/>
              </a:ext>
            </a:extLst>
          </p:cNvPr>
          <p:cNvPicPr>
            <a:picLocks noChangeAspect="1"/>
          </p:cNvPicPr>
          <p:nvPr/>
        </p:nvPicPr>
        <p:blipFill>
          <a:blip r:embed="rId3"/>
          <a:stretch>
            <a:fillRect/>
          </a:stretch>
        </p:blipFill>
        <p:spPr>
          <a:xfrm>
            <a:off x="5022804" y="848629"/>
            <a:ext cx="7176655" cy="5970699"/>
          </a:xfrm>
          <a:prstGeom prst="rect">
            <a:avLst/>
          </a:prstGeom>
        </p:spPr>
      </p:pic>
    </p:spTree>
    <p:extLst>
      <p:ext uri="{BB962C8B-B14F-4D97-AF65-F5344CB8AC3E}">
        <p14:creationId xmlns:p14="http://schemas.microsoft.com/office/powerpoint/2010/main" val="3283206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0" y="207631"/>
            <a:ext cx="10515600" cy="495745"/>
          </a:xfrm>
          <a:prstGeom prst="rect">
            <a:avLst/>
          </a:prstGeom>
          <a:noFill/>
          <a:ln>
            <a:noFill/>
          </a:ln>
        </p:spPr>
        <p:txBody>
          <a:bodyPr spcFirstLastPara="1" wrap="square" lIns="91425" tIns="45700" rIns="91425" bIns="45700" anchor="ctr" anchorCtr="0">
            <a:normAutofit fontScale="85000" lnSpcReduction="20000"/>
          </a:bodyPr>
          <a:lstStyle/>
          <a:p>
            <a:pPr>
              <a:lnSpc>
                <a:spcPct val="90000"/>
              </a:lnSpc>
              <a:buSzPts val="4000"/>
            </a:pPr>
            <a:r>
              <a:rPr lang="en-CA" sz="4000" b="1">
                <a:solidFill>
                  <a:srgbClr val="002C9D"/>
                </a:solidFill>
              </a:rPr>
              <a:t>Quick Recap</a:t>
            </a:r>
          </a:p>
        </p:txBody>
      </p:sp>
      <p:sp>
        <p:nvSpPr>
          <p:cNvPr id="6" name="TextBox 5">
            <a:extLst>
              <a:ext uri="{FF2B5EF4-FFF2-40B4-BE49-F238E27FC236}">
                <a16:creationId xmlns:a16="http://schemas.microsoft.com/office/drawing/2014/main" id="{0525FE34-2A1E-C494-316B-4177C2EB9A47}"/>
              </a:ext>
            </a:extLst>
          </p:cNvPr>
          <p:cNvSpPr txBox="1"/>
          <p:nvPr/>
        </p:nvSpPr>
        <p:spPr>
          <a:xfrm>
            <a:off x="969002" y="4138659"/>
            <a:ext cx="184731" cy="307777"/>
          </a:xfrm>
          <a:prstGeom prst="rect">
            <a:avLst/>
          </a:prstGeom>
          <a:noFill/>
        </p:spPr>
        <p:txBody>
          <a:bodyPr wrap="none" lIns="91440" tIns="45720" rIns="91440" bIns="45720" rtlCol="0" anchor="t">
            <a:spAutoFit/>
          </a:bodyPr>
          <a:lstStyle/>
          <a:p>
            <a:endParaRPr lang="en-US"/>
          </a:p>
        </p:txBody>
      </p:sp>
      <p:sp>
        <p:nvSpPr>
          <p:cNvPr id="7" name="TextBox 6">
            <a:extLst>
              <a:ext uri="{FF2B5EF4-FFF2-40B4-BE49-F238E27FC236}">
                <a16:creationId xmlns:a16="http://schemas.microsoft.com/office/drawing/2014/main" id="{C1922242-5344-20F1-72A3-16C221AE12C3}"/>
              </a:ext>
            </a:extLst>
          </p:cNvPr>
          <p:cNvSpPr txBox="1"/>
          <p:nvPr/>
        </p:nvSpPr>
        <p:spPr>
          <a:xfrm>
            <a:off x="227082" y="940942"/>
            <a:ext cx="10958037" cy="5755422"/>
          </a:xfrm>
          <a:prstGeom prst="rect">
            <a:avLst/>
          </a:prstGeom>
          <a:noFill/>
        </p:spPr>
        <p:txBody>
          <a:bodyPr wrap="square" lIns="91440" tIns="45720" rIns="91440" bIns="45720" rtlCol="0" anchor="t">
            <a:spAutoFit/>
          </a:bodyPr>
          <a:lstStyle/>
          <a:p>
            <a:r>
              <a:rPr lang="en-US" sz="1600"/>
              <a:t>CAPI Usage Patterns</a:t>
            </a:r>
          </a:p>
          <a:p>
            <a:pPr marL="342900">
              <a:buAutoNum type="arabicPeriod"/>
            </a:pPr>
            <a:r>
              <a:rPr lang="en-US" sz="1600"/>
              <a:t>Private Cloud (Single Management cluster for all Workload Clusters)</a:t>
            </a:r>
          </a:p>
          <a:p>
            <a:pPr marL="342900">
              <a:buAutoNum type="arabicPeriod"/>
            </a:pPr>
            <a:r>
              <a:rPr lang="en-US" sz="1600"/>
              <a:t>Multitenant Cloud (Multiple (per tenant-org) Management Cluster(s))</a:t>
            </a:r>
          </a:p>
          <a:p>
            <a:pPr marL="285750">
              <a:buFont typeface="Calibri"/>
              <a:buChar char="-"/>
            </a:pPr>
            <a:endParaRPr lang="en-US" sz="1600"/>
          </a:p>
          <a:p>
            <a:r>
              <a:rPr lang="en-US" sz="1600"/>
              <a:t>Challenges</a:t>
            </a:r>
          </a:p>
          <a:p>
            <a:pPr marL="342900">
              <a:buAutoNum type="arabicPeriod"/>
            </a:pPr>
            <a:r>
              <a:rPr lang="en-US" sz="1600"/>
              <a:t>User level multitenancy within a management cluster</a:t>
            </a:r>
          </a:p>
          <a:p>
            <a:pPr marL="342900">
              <a:buAutoNum type="arabicPeriod"/>
            </a:pPr>
            <a:r>
              <a:rPr lang="en-US" sz="1600"/>
              <a:t>HA, Backup/Restore, Zero Downtime Upgrades of Management Cluster(s)</a:t>
            </a:r>
          </a:p>
          <a:p>
            <a:pPr marL="342900">
              <a:buAutoNum type="arabicPeriod"/>
            </a:pPr>
            <a:r>
              <a:rPr lang="en-US" sz="1600"/>
              <a:t>Life cycle management of Management cluster(s) themselves</a:t>
            </a:r>
          </a:p>
          <a:p>
            <a:pPr marL="342900">
              <a:buAutoNum type="arabicPeriod"/>
            </a:pPr>
            <a:r>
              <a:rPr lang="en-US" sz="1600"/>
              <a:t>Hierarchical dependency on Management cluster for workload cluster to exist</a:t>
            </a:r>
          </a:p>
          <a:p>
            <a:pPr marL="342900">
              <a:buAutoNum type="arabicPeriod"/>
            </a:pPr>
            <a:r>
              <a:rPr lang="en-US" sz="1600"/>
              <a:t>The requirement of Cloud Provider and Tenant Org Admin Personas to be Cluster API Savvy.</a:t>
            </a:r>
          </a:p>
          <a:p>
            <a:pPr marL="342900">
              <a:buAutoNum type="arabicPeriod"/>
            </a:pPr>
            <a:r>
              <a:rPr lang="en-US" sz="1600">
                <a:solidFill>
                  <a:schemeClr val="tx1"/>
                </a:solidFill>
              </a:rPr>
              <a:t>Cluster-</a:t>
            </a:r>
            <a:r>
              <a:rPr lang="en-US" sz="1600" err="1">
                <a:solidFill>
                  <a:schemeClr val="tx1"/>
                </a:solidFill>
              </a:rPr>
              <a:t>Autoscaler</a:t>
            </a:r>
            <a:r>
              <a:rPr lang="en-US" sz="1600">
                <a:solidFill>
                  <a:schemeClr val="tx1"/>
                </a:solidFill>
              </a:rPr>
              <a:t> and other Cluster management techniques become complex.</a:t>
            </a:r>
          </a:p>
          <a:p>
            <a:pPr marL="342900"/>
            <a:endParaRPr lang="en-US" sz="1600"/>
          </a:p>
          <a:p>
            <a:r>
              <a:rPr lang="en-US" sz="1600"/>
              <a:t>Revised Problem Statement for Our Cloud – VMware Cloud Director</a:t>
            </a:r>
          </a:p>
          <a:p>
            <a:pPr marL="342900">
              <a:buAutoNum type="arabicPeriod"/>
            </a:pPr>
            <a:r>
              <a:rPr lang="en-US" sz="1600"/>
              <a:t>Build Kubernetes Engine that delivers Kubernetes Clusters in a self-service manner with Cluster API at its core.</a:t>
            </a:r>
          </a:p>
          <a:p>
            <a:pPr marL="342900">
              <a:buAutoNum type="arabicPeriod"/>
            </a:pPr>
            <a:r>
              <a:rPr lang="en-US" sz="1600"/>
              <a:t>Avoid the burden of managing Management Clusters. </a:t>
            </a:r>
          </a:p>
          <a:p>
            <a:pPr marL="342900">
              <a:buAutoNum type="arabicPeriod"/>
            </a:pPr>
            <a:r>
              <a:rPr lang="en-US" sz="1600"/>
              <a:t>Reduce the need for Cloud admin and Tenant admins to be Cluster API savvy.</a:t>
            </a:r>
          </a:p>
          <a:p>
            <a:pPr marL="342900">
              <a:buAutoNum type="arabicPeriod"/>
            </a:pPr>
            <a:endParaRPr lang="en-US"/>
          </a:p>
          <a:p>
            <a:pPr marL="342900">
              <a:buAutoNum type="arabicPeriod"/>
            </a:pPr>
            <a:endParaRPr lang="en-US"/>
          </a:p>
          <a:p>
            <a:pPr marL="342900">
              <a:buAutoNum type="arabicPeriod"/>
            </a:pPr>
            <a:endParaRPr lang="en-US"/>
          </a:p>
          <a:p>
            <a:pPr marL="342900">
              <a:buAutoNum type="arabicPeriod"/>
            </a:pPr>
            <a:endParaRPr lang="en-US"/>
          </a:p>
          <a:p>
            <a:pPr marL="342900">
              <a:buAutoNum type="arabicPeriod"/>
            </a:pPr>
            <a:endParaRPr lang="en-US"/>
          </a:p>
          <a:p>
            <a:pPr marL="342900">
              <a:buAutoNum type="arabicPeriod"/>
            </a:pPr>
            <a:endParaRPr lang="en-US"/>
          </a:p>
          <a:p>
            <a:pPr marL="285750" lvl="7">
              <a:buFont typeface="Calibri"/>
              <a:buChar char="-"/>
            </a:pPr>
            <a:endParaRPr lang="en-US"/>
          </a:p>
          <a:p>
            <a:pPr lvl="7"/>
            <a:endParaRPr lang="en-US"/>
          </a:p>
        </p:txBody>
      </p:sp>
    </p:spTree>
    <p:extLst>
      <p:ext uri="{BB962C8B-B14F-4D97-AF65-F5344CB8AC3E}">
        <p14:creationId xmlns:p14="http://schemas.microsoft.com/office/powerpoint/2010/main" val="1778797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0" y="207631"/>
            <a:ext cx="10515600" cy="495745"/>
          </a:xfrm>
          <a:prstGeom prst="rect">
            <a:avLst/>
          </a:prstGeom>
          <a:noFill/>
          <a:ln>
            <a:noFill/>
          </a:ln>
        </p:spPr>
        <p:txBody>
          <a:bodyPr spcFirstLastPara="1" wrap="square" lIns="91425" tIns="45700" rIns="91425" bIns="45700" anchor="ctr" anchorCtr="0">
            <a:normAutofit fontScale="70000" lnSpcReduction="20000"/>
          </a:bodyPr>
          <a:lstStyle/>
          <a:p>
            <a:pPr>
              <a:lnSpc>
                <a:spcPct val="90000"/>
              </a:lnSpc>
              <a:buClr>
                <a:srgbClr val="002C9D"/>
              </a:buClr>
              <a:buSzPts val="4000"/>
            </a:pPr>
            <a:r>
              <a:rPr lang="en-CA" sz="4000" b="1">
                <a:solidFill>
                  <a:srgbClr val="002C9D"/>
                </a:solidFill>
              </a:rPr>
              <a:t>Management Cluster Patterns: No Management Clusters?</a:t>
            </a:r>
          </a:p>
        </p:txBody>
      </p:sp>
      <p:sp>
        <p:nvSpPr>
          <p:cNvPr id="98" name="Google Shape;98;g21f9ac1f608_1_3"/>
          <p:cNvSpPr txBox="1"/>
          <p:nvPr/>
        </p:nvSpPr>
        <p:spPr>
          <a:xfrm>
            <a:off x="228185" y="1171126"/>
            <a:ext cx="9733233" cy="3493238"/>
          </a:xfrm>
          <a:prstGeom prst="rect">
            <a:avLst/>
          </a:prstGeom>
          <a:noFill/>
          <a:ln>
            <a:noFill/>
          </a:ln>
        </p:spPr>
        <p:txBody>
          <a:bodyPr spcFirstLastPara="1" wrap="square" lIns="91425" tIns="45700" rIns="91425" bIns="45700" anchor="t" anchorCtr="0">
            <a:normAutofit/>
          </a:bodyPr>
          <a:lstStyle/>
          <a:p>
            <a:pPr>
              <a:lnSpc>
                <a:spcPct val="90000"/>
              </a:lnSpc>
              <a:buClr>
                <a:srgbClr val="262626"/>
              </a:buClr>
              <a:buSzPts val="1800"/>
            </a:pPr>
            <a:r>
              <a:rPr lang="en-US" sz="1800">
                <a:solidFill>
                  <a:schemeClr val="accent6">
                    <a:lumMod val="75000"/>
                  </a:schemeClr>
                </a:solidFill>
                <a:latin typeface="TimesNewRomanPSMT"/>
              </a:rPr>
              <a:t>A light-weight Kubernetes Engine manufacturing CAPI based clusters</a:t>
            </a:r>
          </a:p>
        </p:txBody>
      </p:sp>
      <p:pic>
        <p:nvPicPr>
          <p:cNvPr id="4" name="Picture 3" descr="A picture containing graphical user interface&#10;&#10;Description automatically generated">
            <a:extLst>
              <a:ext uri="{FF2B5EF4-FFF2-40B4-BE49-F238E27FC236}">
                <a16:creationId xmlns:a16="http://schemas.microsoft.com/office/drawing/2014/main" id="{F66F6FED-37DC-E643-EFA1-2FDE9B6AEF1C}"/>
              </a:ext>
            </a:extLst>
          </p:cNvPr>
          <p:cNvPicPr>
            <a:picLocks noChangeAspect="1"/>
          </p:cNvPicPr>
          <p:nvPr/>
        </p:nvPicPr>
        <p:blipFill>
          <a:blip r:embed="rId3"/>
          <a:stretch>
            <a:fillRect/>
          </a:stretch>
        </p:blipFill>
        <p:spPr>
          <a:xfrm>
            <a:off x="204951" y="1573096"/>
            <a:ext cx="8153374" cy="4615737"/>
          </a:xfrm>
          <a:prstGeom prst="rect">
            <a:avLst/>
          </a:prstGeom>
        </p:spPr>
      </p:pic>
      <p:sp>
        <p:nvSpPr>
          <p:cNvPr id="6" name="TextBox 5">
            <a:extLst>
              <a:ext uri="{FF2B5EF4-FFF2-40B4-BE49-F238E27FC236}">
                <a16:creationId xmlns:a16="http://schemas.microsoft.com/office/drawing/2014/main" id="{0525FE34-2A1E-C494-316B-4177C2EB9A47}"/>
              </a:ext>
            </a:extLst>
          </p:cNvPr>
          <p:cNvSpPr txBox="1"/>
          <p:nvPr/>
        </p:nvSpPr>
        <p:spPr>
          <a:xfrm>
            <a:off x="8299316" y="2379625"/>
            <a:ext cx="3770584" cy="338554"/>
          </a:xfrm>
          <a:prstGeom prst="rect">
            <a:avLst/>
          </a:prstGeom>
          <a:noFill/>
        </p:spPr>
        <p:txBody>
          <a:bodyPr wrap="none" lIns="91440" tIns="45720" rIns="91440" bIns="45720" rtlCol="0" anchor="t">
            <a:spAutoFit/>
          </a:bodyPr>
          <a:lstStyle/>
          <a:p>
            <a:r>
              <a:rPr lang="en-US" sz="1600">
                <a:solidFill>
                  <a:schemeClr val="accent6">
                    <a:lumMod val="75000"/>
                  </a:schemeClr>
                </a:solidFill>
              </a:rPr>
              <a:t>All of the following issues will disappear</a:t>
            </a:r>
          </a:p>
        </p:txBody>
      </p:sp>
      <p:sp>
        <p:nvSpPr>
          <p:cNvPr id="7" name="TextBox 6">
            <a:extLst>
              <a:ext uri="{FF2B5EF4-FFF2-40B4-BE49-F238E27FC236}">
                <a16:creationId xmlns:a16="http://schemas.microsoft.com/office/drawing/2014/main" id="{C1922242-5344-20F1-72A3-16C221AE12C3}"/>
              </a:ext>
            </a:extLst>
          </p:cNvPr>
          <p:cNvSpPr txBox="1"/>
          <p:nvPr/>
        </p:nvSpPr>
        <p:spPr>
          <a:xfrm>
            <a:off x="8350620" y="2688585"/>
            <a:ext cx="3528508" cy="3160865"/>
          </a:xfrm>
          <a:prstGeom prst="rect">
            <a:avLst/>
          </a:prstGeom>
          <a:noFill/>
        </p:spPr>
        <p:txBody>
          <a:bodyPr wrap="square" lIns="91440" tIns="45720" rIns="91440" bIns="45720" rtlCol="0" anchor="t">
            <a:spAutoFit/>
          </a:bodyPr>
          <a:lstStyle/>
          <a:p>
            <a:pPr>
              <a:lnSpc>
                <a:spcPct val="90000"/>
              </a:lnSpc>
              <a:buClr>
                <a:srgbClr val="262626"/>
              </a:buClr>
              <a:buSzPts val="1800"/>
            </a:pPr>
            <a:endParaRPr lang="en-US" sz="1600">
              <a:solidFill>
                <a:schemeClr val="tx1"/>
              </a:solidFill>
              <a:latin typeface="TimesNewRomanPSMT"/>
            </a:endParaRPr>
          </a:p>
          <a:p>
            <a:pPr marL="342900" indent="-342900">
              <a:lnSpc>
                <a:spcPct val="90000"/>
              </a:lnSpc>
              <a:buClr>
                <a:srgbClr val="262626"/>
              </a:buClr>
              <a:buSzPts val="1800"/>
              <a:buFont typeface="+mj-lt"/>
              <a:buAutoNum type="arabicPeriod"/>
            </a:pPr>
            <a:r>
              <a:rPr lang="en-US" sz="1600">
                <a:solidFill>
                  <a:schemeClr val="tx1"/>
                </a:solidFill>
                <a:latin typeface="TimesNewRomanPSMT"/>
              </a:rPr>
              <a:t>Placement of the management cluster?</a:t>
            </a:r>
          </a:p>
          <a:p>
            <a:pPr marL="342900" indent="-342900">
              <a:lnSpc>
                <a:spcPct val="90000"/>
              </a:lnSpc>
              <a:buClr>
                <a:srgbClr val="262626"/>
              </a:buClr>
              <a:buSzPts val="1800"/>
              <a:buFont typeface="+mj-lt"/>
              <a:buAutoNum type="arabicPeriod"/>
            </a:pPr>
            <a:r>
              <a:rPr lang="en-US" sz="1600">
                <a:solidFill>
                  <a:schemeClr val="tx1"/>
                </a:solidFill>
                <a:latin typeface="TimesNewRomanPSMT"/>
              </a:rPr>
              <a:t>Management of multiple Management clusters</a:t>
            </a:r>
          </a:p>
          <a:p>
            <a:pPr marL="342900" indent="-342900">
              <a:lnSpc>
                <a:spcPct val="90000"/>
              </a:lnSpc>
              <a:buClr>
                <a:srgbClr val="262626"/>
              </a:buClr>
              <a:buSzPts val="1800"/>
              <a:buFont typeface="+mj-lt"/>
              <a:buAutoNum type="arabicPeriod"/>
            </a:pPr>
            <a:r>
              <a:rPr lang="en-US" sz="1400"/>
              <a:t>HA, RBAC, Upgrades, Back up of the management cluster(s)</a:t>
            </a:r>
          </a:p>
          <a:p>
            <a:pPr marL="342900" indent="-342900">
              <a:lnSpc>
                <a:spcPct val="90000"/>
              </a:lnSpc>
              <a:buClr>
                <a:srgbClr val="262626"/>
              </a:buClr>
              <a:buSzPts val="1800"/>
              <a:buFont typeface="+mj-lt"/>
              <a:buAutoNum type="arabicPeriod"/>
            </a:pPr>
            <a:r>
              <a:rPr lang="en-US" sz="1400"/>
              <a:t>K8s version skew between management and workload clusters</a:t>
            </a:r>
          </a:p>
          <a:p>
            <a:pPr marL="342900" indent="-342900">
              <a:lnSpc>
                <a:spcPct val="90000"/>
              </a:lnSpc>
              <a:buClr>
                <a:srgbClr val="262626"/>
              </a:buClr>
              <a:buSzPts val="1800"/>
              <a:buFont typeface="+mj-lt"/>
              <a:buAutoNum type="arabicPeriod"/>
            </a:pPr>
            <a:r>
              <a:rPr lang="en-US" sz="1400"/>
              <a:t>Single point of failure</a:t>
            </a:r>
            <a:r>
              <a:rPr lang="en-US"/>
              <a:t> considerations</a:t>
            </a:r>
            <a:endParaRPr lang="en-US" sz="1400"/>
          </a:p>
          <a:p>
            <a:pPr marL="342900" indent="-342900">
              <a:lnSpc>
                <a:spcPct val="90000"/>
              </a:lnSpc>
              <a:buSzPts val="1800"/>
              <a:buAutoNum type="arabicPeriod"/>
            </a:pPr>
            <a:r>
              <a:rPr lang="en-US"/>
              <a:t>User-level multitenancy within a Management cluster</a:t>
            </a:r>
          </a:p>
          <a:p>
            <a:pPr marL="342900" indent="-342900">
              <a:lnSpc>
                <a:spcPct val="90000"/>
              </a:lnSpc>
              <a:buSzPts val="1800"/>
              <a:buAutoNum type="arabicPeriod"/>
            </a:pPr>
            <a:r>
              <a:rPr lang="en-US"/>
              <a:t>More..</a:t>
            </a:r>
          </a:p>
          <a:p>
            <a:pPr marL="342900" indent="-342900">
              <a:lnSpc>
                <a:spcPct val="90000"/>
              </a:lnSpc>
              <a:buClr>
                <a:srgbClr val="262626"/>
              </a:buClr>
              <a:buSzPts val="1800"/>
              <a:buAutoNum type="arabicPeriod"/>
            </a:pPr>
            <a:endParaRPr lang="en-US"/>
          </a:p>
          <a:p>
            <a:endParaRPr lang="en-US"/>
          </a:p>
        </p:txBody>
      </p:sp>
    </p:spTree>
    <p:extLst>
      <p:ext uri="{BB962C8B-B14F-4D97-AF65-F5344CB8AC3E}">
        <p14:creationId xmlns:p14="http://schemas.microsoft.com/office/powerpoint/2010/main" val="1015564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21f9ac1f608_1_13"/>
          <p:cNvSpPr txBox="1"/>
          <p:nvPr/>
        </p:nvSpPr>
        <p:spPr>
          <a:xfrm>
            <a:off x="348635" y="0"/>
            <a:ext cx="10515600" cy="923636"/>
          </a:xfrm>
          <a:prstGeom prst="rect">
            <a:avLst/>
          </a:prstGeom>
          <a:noFill/>
          <a:ln>
            <a:noFill/>
          </a:ln>
        </p:spPr>
        <p:txBody>
          <a:bodyPr spcFirstLastPara="1" wrap="square" lIns="91425" tIns="45700" rIns="91425" bIns="45700" anchor="ctr" anchorCtr="0">
            <a:normAutofit/>
          </a:bodyPr>
          <a:lstStyle/>
          <a:p>
            <a:pPr>
              <a:lnSpc>
                <a:spcPct val="90000"/>
              </a:lnSpc>
              <a:buClr>
                <a:srgbClr val="002C9D"/>
              </a:buClr>
              <a:buSzPts val="4000"/>
            </a:pPr>
            <a:r>
              <a:rPr lang="en-CA" sz="3200" b="1" dirty="0">
                <a:solidFill>
                  <a:srgbClr val="002C9D"/>
                </a:solidFill>
              </a:rPr>
              <a:t>What is a Self-Managing Cluster?</a:t>
            </a:r>
            <a:endParaRPr lang="en-US" sz="3200" dirty="0"/>
          </a:p>
        </p:txBody>
      </p:sp>
      <p:sp>
        <p:nvSpPr>
          <p:cNvPr id="3" name="Rounded Rectangle 2">
            <a:extLst>
              <a:ext uri="{FF2B5EF4-FFF2-40B4-BE49-F238E27FC236}">
                <a16:creationId xmlns:a16="http://schemas.microsoft.com/office/drawing/2014/main" id="{4DAF189D-7B7F-9039-9DF4-87FAB1130090}"/>
              </a:ext>
            </a:extLst>
          </p:cNvPr>
          <p:cNvSpPr/>
          <p:nvPr/>
        </p:nvSpPr>
        <p:spPr>
          <a:xfrm>
            <a:off x="6688345" y="1609636"/>
            <a:ext cx="3940716" cy="280102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Magnetic Disk 6">
            <a:extLst>
              <a:ext uri="{FF2B5EF4-FFF2-40B4-BE49-F238E27FC236}">
                <a16:creationId xmlns:a16="http://schemas.microsoft.com/office/drawing/2014/main" id="{C10B5F36-FD1A-2F4F-A300-22210F028962}"/>
              </a:ext>
            </a:extLst>
          </p:cNvPr>
          <p:cNvSpPr/>
          <p:nvPr/>
        </p:nvSpPr>
        <p:spPr>
          <a:xfrm>
            <a:off x="7274996" y="3029179"/>
            <a:ext cx="2426243" cy="1173386"/>
          </a:xfrm>
          <a:prstGeom prst="flowChartMagneticDisk">
            <a:avLst/>
          </a:prstGeom>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endParaRPr lang="en-US" sz="1200">
              <a:solidFill>
                <a:schemeClr val="tx1"/>
              </a:solidFill>
              <a:cs typeface="Calibri"/>
            </a:endParaRPr>
          </a:p>
        </p:txBody>
      </p:sp>
      <p:sp>
        <p:nvSpPr>
          <p:cNvPr id="5" name="TextBox 4">
            <a:extLst>
              <a:ext uri="{FF2B5EF4-FFF2-40B4-BE49-F238E27FC236}">
                <a16:creationId xmlns:a16="http://schemas.microsoft.com/office/drawing/2014/main" id="{E3013C70-C5F4-5A35-1FDD-23E2D22C08A0}"/>
              </a:ext>
            </a:extLst>
          </p:cNvPr>
          <p:cNvSpPr txBox="1"/>
          <p:nvPr/>
        </p:nvSpPr>
        <p:spPr>
          <a:xfrm>
            <a:off x="4000800" y="2883160"/>
            <a:ext cx="1664170" cy="261610"/>
          </a:xfrm>
          <a:prstGeom prst="rect">
            <a:avLst/>
          </a:prstGeom>
          <a:noFill/>
        </p:spPr>
        <p:txBody>
          <a:bodyPr wrap="square" lIns="91440" tIns="45720" rIns="91440" bIns="45720" rtlCol="0" anchor="t">
            <a:spAutoFit/>
          </a:bodyPr>
          <a:lstStyle/>
          <a:p>
            <a:endParaRPr lang="en-US" sz="1100">
              <a:solidFill>
                <a:schemeClr val="accent4"/>
              </a:solidFill>
              <a:cs typeface="Calibri"/>
            </a:endParaRPr>
          </a:p>
        </p:txBody>
      </p:sp>
      <p:sp>
        <p:nvSpPr>
          <p:cNvPr id="6" name="TextBox 5">
            <a:extLst>
              <a:ext uri="{FF2B5EF4-FFF2-40B4-BE49-F238E27FC236}">
                <a16:creationId xmlns:a16="http://schemas.microsoft.com/office/drawing/2014/main" id="{866819AD-15A7-1FB6-B304-B0D437A37788}"/>
              </a:ext>
            </a:extLst>
          </p:cNvPr>
          <p:cNvSpPr txBox="1"/>
          <p:nvPr/>
        </p:nvSpPr>
        <p:spPr>
          <a:xfrm>
            <a:off x="2447110" y="3638764"/>
            <a:ext cx="1585697" cy="253916"/>
          </a:xfrm>
          <a:prstGeom prst="rect">
            <a:avLst/>
          </a:prstGeom>
          <a:noFill/>
        </p:spPr>
        <p:txBody>
          <a:bodyPr wrap="square" lIns="91440" tIns="45720" rIns="91440" bIns="45720" rtlCol="0" anchor="t">
            <a:spAutoFit/>
          </a:bodyPr>
          <a:lstStyle/>
          <a:p>
            <a:endParaRPr lang="en-US" sz="1050">
              <a:solidFill>
                <a:schemeClr val="accent4"/>
              </a:solidFill>
              <a:cs typeface="Calibri"/>
            </a:endParaRPr>
          </a:p>
        </p:txBody>
      </p:sp>
      <p:sp>
        <p:nvSpPr>
          <p:cNvPr id="7" name="TextBox 6">
            <a:extLst>
              <a:ext uri="{FF2B5EF4-FFF2-40B4-BE49-F238E27FC236}">
                <a16:creationId xmlns:a16="http://schemas.microsoft.com/office/drawing/2014/main" id="{61E89951-BF41-8548-89CF-26FBD93DDD2A}"/>
              </a:ext>
            </a:extLst>
          </p:cNvPr>
          <p:cNvSpPr txBox="1"/>
          <p:nvPr/>
        </p:nvSpPr>
        <p:spPr>
          <a:xfrm>
            <a:off x="7768232" y="1611702"/>
            <a:ext cx="1599862" cy="338554"/>
          </a:xfrm>
          <a:prstGeom prst="rect">
            <a:avLst/>
          </a:prstGeom>
          <a:noFill/>
        </p:spPr>
        <p:txBody>
          <a:bodyPr wrap="none" lIns="91440" tIns="45720" rIns="91440" bIns="45720" rtlCol="0" anchor="t">
            <a:spAutoFit/>
          </a:bodyPr>
          <a:lstStyle/>
          <a:p>
            <a:r>
              <a:rPr lang="en-US" sz="1600">
                <a:solidFill>
                  <a:schemeClr val="bg1"/>
                </a:solidFill>
              </a:rPr>
              <a:t>Workload cluster</a:t>
            </a:r>
            <a:endParaRPr lang="en-US" sz="1600">
              <a:solidFill>
                <a:schemeClr val="bg1"/>
              </a:solidFill>
              <a:cs typeface="Calibri"/>
            </a:endParaRPr>
          </a:p>
        </p:txBody>
      </p:sp>
      <p:sp>
        <p:nvSpPr>
          <p:cNvPr id="8" name="TextBox 7">
            <a:extLst>
              <a:ext uri="{FF2B5EF4-FFF2-40B4-BE49-F238E27FC236}">
                <a16:creationId xmlns:a16="http://schemas.microsoft.com/office/drawing/2014/main" id="{DF1EE88C-3EE2-82E0-097E-0B47DDC74A5D}"/>
              </a:ext>
            </a:extLst>
          </p:cNvPr>
          <p:cNvSpPr txBox="1"/>
          <p:nvPr/>
        </p:nvSpPr>
        <p:spPr>
          <a:xfrm>
            <a:off x="6985367" y="1105277"/>
            <a:ext cx="3336247" cy="461665"/>
          </a:xfrm>
          <a:prstGeom prst="rect">
            <a:avLst/>
          </a:prstGeom>
          <a:noFill/>
        </p:spPr>
        <p:txBody>
          <a:bodyPr wrap="square" lIns="91440" tIns="45720" rIns="91440" bIns="45720" rtlCol="0" anchor="t">
            <a:spAutoFit/>
          </a:bodyPr>
          <a:lstStyle/>
          <a:p>
            <a:r>
              <a:rPr lang="en-US" sz="2400" dirty="0">
                <a:solidFill>
                  <a:schemeClr val="accent6">
                    <a:lumMod val="50000"/>
                  </a:schemeClr>
                </a:solidFill>
              </a:rPr>
              <a:t>Self-managing cluster</a:t>
            </a:r>
          </a:p>
        </p:txBody>
      </p:sp>
      <p:sp>
        <p:nvSpPr>
          <p:cNvPr id="9" name="Rectangle 8">
            <a:extLst>
              <a:ext uri="{FF2B5EF4-FFF2-40B4-BE49-F238E27FC236}">
                <a16:creationId xmlns:a16="http://schemas.microsoft.com/office/drawing/2014/main" id="{C510E390-94E1-93D2-8C73-23F6C477F11E}"/>
              </a:ext>
            </a:extLst>
          </p:cNvPr>
          <p:cNvSpPr/>
          <p:nvPr/>
        </p:nvSpPr>
        <p:spPr>
          <a:xfrm>
            <a:off x="7709580" y="2010920"/>
            <a:ext cx="1561117" cy="5576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sz="1200"/>
              <a:t>CAPI + CAPVCD</a:t>
            </a:r>
          </a:p>
        </p:txBody>
      </p:sp>
      <p:sp>
        <p:nvSpPr>
          <p:cNvPr id="10" name="Rectangle: Rounded Corners 25">
            <a:extLst>
              <a:ext uri="{FF2B5EF4-FFF2-40B4-BE49-F238E27FC236}">
                <a16:creationId xmlns:a16="http://schemas.microsoft.com/office/drawing/2014/main" id="{FA3812B8-8127-A6C6-A933-715B0CB6C77B}"/>
              </a:ext>
            </a:extLst>
          </p:cNvPr>
          <p:cNvSpPr/>
          <p:nvPr/>
        </p:nvSpPr>
        <p:spPr>
          <a:xfrm>
            <a:off x="1879913" y="5356617"/>
            <a:ext cx="4217376" cy="924735"/>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dirty="0">
                <a:cs typeface="Calibri"/>
              </a:rPr>
              <a:t>Workload Cluster Operations</a:t>
            </a:r>
          </a:p>
          <a:p>
            <a:pPr algn="ctr"/>
            <a:r>
              <a:rPr lang="en-US" sz="1200" dirty="0">
                <a:cs typeface="Calibri"/>
              </a:rPr>
              <a:t>Create: </a:t>
            </a:r>
            <a:r>
              <a:rPr lang="en-US" sz="1200" dirty="0" err="1">
                <a:cs typeface="Calibri"/>
              </a:rPr>
              <a:t>kubectl</a:t>
            </a:r>
            <a:r>
              <a:rPr lang="en-US" sz="1200" dirty="0">
                <a:cs typeface="Calibri"/>
              </a:rPr>
              <a:t> apply –f </a:t>
            </a:r>
            <a:r>
              <a:rPr lang="en-US" sz="1200" dirty="0" err="1">
                <a:cs typeface="Calibri"/>
              </a:rPr>
              <a:t>create_cluster.yaml</a:t>
            </a:r>
            <a:endParaRPr lang="en-US" sz="1200" dirty="0">
              <a:cs typeface="Calibri"/>
            </a:endParaRPr>
          </a:p>
          <a:p>
            <a:pPr algn="ctr"/>
            <a:r>
              <a:rPr lang="en-US" sz="1200" dirty="0">
                <a:cs typeface="Calibri"/>
              </a:rPr>
              <a:t>Resize: </a:t>
            </a:r>
            <a:r>
              <a:rPr lang="en-US" sz="1200" dirty="0" err="1">
                <a:cs typeface="Calibri"/>
              </a:rPr>
              <a:t>kubectl</a:t>
            </a:r>
            <a:r>
              <a:rPr lang="en-US" sz="1200" dirty="0">
                <a:cs typeface="Calibri"/>
              </a:rPr>
              <a:t> apply –f </a:t>
            </a:r>
            <a:r>
              <a:rPr lang="en-US" sz="1200" dirty="0" err="1">
                <a:cs typeface="Calibri"/>
              </a:rPr>
              <a:t>resize_cluster.yaml</a:t>
            </a:r>
            <a:endParaRPr lang="en-US" sz="1200" dirty="0">
              <a:cs typeface="Calibri"/>
            </a:endParaRPr>
          </a:p>
          <a:p>
            <a:pPr algn="ctr"/>
            <a:r>
              <a:rPr lang="en-US" sz="1200" dirty="0">
                <a:cs typeface="Calibri"/>
              </a:rPr>
              <a:t>Upgrade: </a:t>
            </a:r>
            <a:r>
              <a:rPr lang="en-US" sz="1200" err="1">
                <a:cs typeface="Calibri"/>
              </a:rPr>
              <a:t>kubectl</a:t>
            </a:r>
            <a:r>
              <a:rPr lang="en-US" sz="1200" dirty="0">
                <a:cs typeface="Calibri"/>
              </a:rPr>
              <a:t> apply –f </a:t>
            </a:r>
            <a:r>
              <a:rPr lang="en-US" sz="1200" err="1">
                <a:cs typeface="Calibri"/>
              </a:rPr>
              <a:t>upgrade_cluster.yaml</a:t>
            </a:r>
            <a:endParaRPr lang="en-US" sz="1200">
              <a:cs typeface="Calibri"/>
            </a:endParaRPr>
          </a:p>
        </p:txBody>
      </p:sp>
      <p:sp>
        <p:nvSpPr>
          <p:cNvPr id="11" name="Rectangle: Rounded Corners 35">
            <a:extLst>
              <a:ext uri="{FF2B5EF4-FFF2-40B4-BE49-F238E27FC236}">
                <a16:creationId xmlns:a16="http://schemas.microsoft.com/office/drawing/2014/main" id="{3E25B416-2EA4-A4F2-C99E-ED2F5B5126E8}"/>
              </a:ext>
            </a:extLst>
          </p:cNvPr>
          <p:cNvSpPr/>
          <p:nvPr/>
        </p:nvSpPr>
        <p:spPr>
          <a:xfrm>
            <a:off x="410276" y="3296994"/>
            <a:ext cx="991065" cy="65447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sz="1400" err="1">
                <a:cs typeface="Calibri"/>
              </a:rPr>
              <a:t>clusterctl</a:t>
            </a:r>
            <a:r>
              <a:rPr lang="en-US" sz="1400">
                <a:cs typeface="Calibri"/>
              </a:rPr>
              <a:t> move</a:t>
            </a:r>
          </a:p>
        </p:txBody>
      </p:sp>
      <p:sp>
        <p:nvSpPr>
          <p:cNvPr id="12" name="Arrow: Right 36">
            <a:extLst>
              <a:ext uri="{FF2B5EF4-FFF2-40B4-BE49-F238E27FC236}">
                <a16:creationId xmlns:a16="http://schemas.microsoft.com/office/drawing/2014/main" id="{981E4088-DE13-0DF0-1A1B-47F121DE799E}"/>
              </a:ext>
            </a:extLst>
          </p:cNvPr>
          <p:cNvSpPr/>
          <p:nvPr/>
        </p:nvSpPr>
        <p:spPr>
          <a:xfrm>
            <a:off x="1397972" y="3367542"/>
            <a:ext cx="827448" cy="486184"/>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40">
            <a:extLst>
              <a:ext uri="{FF2B5EF4-FFF2-40B4-BE49-F238E27FC236}">
                <a16:creationId xmlns:a16="http://schemas.microsoft.com/office/drawing/2014/main" id="{B67C212F-5233-4F12-45AD-B019F309C263}"/>
              </a:ext>
            </a:extLst>
          </p:cNvPr>
          <p:cNvSpPr/>
          <p:nvPr/>
        </p:nvSpPr>
        <p:spPr>
          <a:xfrm>
            <a:off x="8243700" y="2562300"/>
            <a:ext cx="486184" cy="69655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Rounded Corners 42">
            <a:extLst>
              <a:ext uri="{FF2B5EF4-FFF2-40B4-BE49-F238E27FC236}">
                <a16:creationId xmlns:a16="http://schemas.microsoft.com/office/drawing/2014/main" id="{2A28C803-9D0C-2186-36D9-47EC98B5B30E}"/>
              </a:ext>
            </a:extLst>
          </p:cNvPr>
          <p:cNvSpPr/>
          <p:nvPr/>
        </p:nvSpPr>
        <p:spPr>
          <a:xfrm>
            <a:off x="6691729" y="5353927"/>
            <a:ext cx="4244974" cy="7554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en-US" dirty="0">
                <a:cs typeface="Arial"/>
              </a:rPr>
              <a:t>Workload Cluster Operations</a:t>
            </a:r>
          </a:p>
          <a:p>
            <a:pPr algn="ctr"/>
            <a:r>
              <a:rPr lang="en-US" sz="1200" dirty="0">
                <a:cs typeface="Arial"/>
              </a:rPr>
              <a:t>Resize: </a:t>
            </a:r>
            <a:r>
              <a:rPr lang="en-US" sz="1200" err="1">
                <a:cs typeface="Arial"/>
              </a:rPr>
              <a:t>kubectl</a:t>
            </a:r>
            <a:r>
              <a:rPr lang="en-US" sz="1200" dirty="0">
                <a:cs typeface="Arial"/>
              </a:rPr>
              <a:t> apply –f </a:t>
            </a:r>
            <a:r>
              <a:rPr lang="en-US" sz="1200" err="1">
                <a:ea typeface="+mn-lt"/>
                <a:cs typeface="+mn-lt"/>
              </a:rPr>
              <a:t>resize_cluster.yaml</a:t>
            </a:r>
            <a:endParaRPr lang="en-US" sz="1200">
              <a:ea typeface="+mn-lt"/>
              <a:cs typeface="+mn-lt"/>
            </a:endParaRPr>
          </a:p>
          <a:p>
            <a:pPr algn="ctr"/>
            <a:r>
              <a:rPr lang="en-US" sz="1200" dirty="0">
                <a:ea typeface="+mn-lt"/>
                <a:cs typeface="+mn-lt"/>
              </a:rPr>
              <a:t>Upgrade: </a:t>
            </a:r>
            <a:r>
              <a:rPr lang="en-US" sz="1200" err="1">
                <a:ea typeface="+mn-lt"/>
                <a:cs typeface="+mn-lt"/>
              </a:rPr>
              <a:t>kubectl</a:t>
            </a:r>
            <a:r>
              <a:rPr lang="en-US" sz="1200" dirty="0">
                <a:ea typeface="+mn-lt"/>
                <a:cs typeface="+mn-lt"/>
              </a:rPr>
              <a:t> apply –f </a:t>
            </a:r>
            <a:r>
              <a:rPr lang="en-US" sz="1200" err="1">
                <a:ea typeface="+mn-lt"/>
                <a:cs typeface="+mn-lt"/>
              </a:rPr>
              <a:t>upgrade_</a:t>
            </a:r>
            <a:r>
              <a:rPr lang="en-US" sz="1200" err="1">
                <a:cs typeface="Arial"/>
              </a:rPr>
              <a:t>cluster.yaml</a:t>
            </a:r>
            <a:endParaRPr lang="en-US" sz="1200" err="1"/>
          </a:p>
        </p:txBody>
      </p:sp>
      <p:sp>
        <p:nvSpPr>
          <p:cNvPr id="15" name="Arrow: Up 43">
            <a:extLst>
              <a:ext uri="{FF2B5EF4-FFF2-40B4-BE49-F238E27FC236}">
                <a16:creationId xmlns:a16="http://schemas.microsoft.com/office/drawing/2014/main" id="{457C04D3-E522-04A3-2FA4-5B472DA9E912}"/>
              </a:ext>
            </a:extLst>
          </p:cNvPr>
          <p:cNvSpPr/>
          <p:nvPr/>
        </p:nvSpPr>
        <p:spPr>
          <a:xfrm>
            <a:off x="8246329" y="4378772"/>
            <a:ext cx="486184" cy="977042"/>
          </a:xfrm>
          <a:prstGeom prst="up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6" name="Rectangle 15">
            <a:extLst>
              <a:ext uri="{FF2B5EF4-FFF2-40B4-BE49-F238E27FC236}">
                <a16:creationId xmlns:a16="http://schemas.microsoft.com/office/drawing/2014/main" id="{5083238D-BB08-A4DB-65A2-133B4952F12B}"/>
              </a:ext>
            </a:extLst>
          </p:cNvPr>
          <p:cNvSpPr/>
          <p:nvPr/>
        </p:nvSpPr>
        <p:spPr>
          <a:xfrm>
            <a:off x="2208668" y="1226345"/>
            <a:ext cx="3719736" cy="3287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C46A95A-10F9-A212-5F6D-8A3125EB4A12}"/>
              </a:ext>
            </a:extLst>
          </p:cNvPr>
          <p:cNvSpPr/>
          <p:nvPr/>
        </p:nvSpPr>
        <p:spPr>
          <a:xfrm>
            <a:off x="3224474" y="1830471"/>
            <a:ext cx="1315404" cy="55761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40" tIns="45720" rIns="91440" bIns="45720" rtlCol="0" anchor="ctr"/>
          <a:lstStyle/>
          <a:p>
            <a:pPr algn="ctr"/>
            <a:r>
              <a:rPr lang="en-US" sz="1200"/>
              <a:t>CAPI + CAPVCD</a:t>
            </a:r>
          </a:p>
        </p:txBody>
      </p:sp>
      <p:sp>
        <p:nvSpPr>
          <p:cNvPr id="18" name="TextBox 17">
            <a:extLst>
              <a:ext uri="{FF2B5EF4-FFF2-40B4-BE49-F238E27FC236}">
                <a16:creationId xmlns:a16="http://schemas.microsoft.com/office/drawing/2014/main" id="{EA9F8A74-4F3C-4717-0A2A-351A4BF56D00}"/>
              </a:ext>
            </a:extLst>
          </p:cNvPr>
          <p:cNvSpPr txBox="1"/>
          <p:nvPr/>
        </p:nvSpPr>
        <p:spPr>
          <a:xfrm>
            <a:off x="3072638" y="1309616"/>
            <a:ext cx="2112005" cy="338554"/>
          </a:xfrm>
          <a:prstGeom prst="rect">
            <a:avLst/>
          </a:prstGeom>
          <a:noFill/>
        </p:spPr>
        <p:txBody>
          <a:bodyPr wrap="square" lIns="91440" tIns="45720" rIns="91440" bIns="45720" rtlCol="0" anchor="t">
            <a:spAutoFit/>
          </a:bodyPr>
          <a:lstStyle/>
          <a:p>
            <a:r>
              <a:rPr lang="en-US" sz="1600" dirty="0">
                <a:solidFill>
                  <a:schemeClr val="bg1"/>
                </a:solidFill>
              </a:rPr>
              <a:t>Management cluster</a:t>
            </a:r>
            <a:endParaRPr lang="en-US" sz="1600" dirty="0">
              <a:solidFill>
                <a:schemeClr val="bg1"/>
              </a:solidFill>
              <a:cs typeface="Calibri"/>
            </a:endParaRPr>
          </a:p>
        </p:txBody>
      </p:sp>
      <p:sp>
        <p:nvSpPr>
          <p:cNvPr id="19" name="Flowchart: Magnetic Disk 5">
            <a:extLst>
              <a:ext uri="{FF2B5EF4-FFF2-40B4-BE49-F238E27FC236}">
                <a16:creationId xmlns:a16="http://schemas.microsoft.com/office/drawing/2014/main" id="{930E5EA9-D978-64BA-8E49-1D3558652EBF}"/>
              </a:ext>
            </a:extLst>
          </p:cNvPr>
          <p:cNvSpPr/>
          <p:nvPr/>
        </p:nvSpPr>
        <p:spPr>
          <a:xfrm>
            <a:off x="2670271" y="3005804"/>
            <a:ext cx="2426243" cy="1173386"/>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endParaRPr lang="en-US" sz="1200">
              <a:solidFill>
                <a:schemeClr val="tx1"/>
              </a:solidFill>
              <a:cs typeface="Calibri"/>
            </a:endParaRPr>
          </a:p>
        </p:txBody>
      </p:sp>
      <p:sp>
        <p:nvSpPr>
          <p:cNvPr id="20" name="TextBox 19">
            <a:extLst>
              <a:ext uri="{FF2B5EF4-FFF2-40B4-BE49-F238E27FC236}">
                <a16:creationId xmlns:a16="http://schemas.microsoft.com/office/drawing/2014/main" id="{A00741FB-39D4-50D9-855F-52949D86ECC9}"/>
              </a:ext>
            </a:extLst>
          </p:cNvPr>
          <p:cNvSpPr txBox="1"/>
          <p:nvPr/>
        </p:nvSpPr>
        <p:spPr>
          <a:xfrm>
            <a:off x="2697386" y="3337842"/>
            <a:ext cx="240287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Workload cluster records in </a:t>
            </a:r>
            <a:r>
              <a:rPr lang="en-US" sz="1200" dirty="0" err="1">
                <a:ea typeface="+mn-lt"/>
                <a:cs typeface="+mn-lt"/>
              </a:rPr>
              <a:t>etcd</a:t>
            </a:r>
            <a:endParaRPr lang="en-US" sz="1200" dirty="0">
              <a:ea typeface="+mn-lt"/>
              <a:cs typeface="+mn-lt"/>
            </a:endParaRPr>
          </a:p>
          <a:p>
            <a:r>
              <a:rPr lang="en-US" sz="1200" dirty="0">
                <a:ea typeface="+mn-lt"/>
                <a:cs typeface="+mn-lt"/>
              </a:rPr>
              <a:t>(Cluster, Machine, </a:t>
            </a:r>
            <a:r>
              <a:rPr lang="en-US" sz="1200" dirty="0" err="1">
                <a:ea typeface="+mn-lt"/>
                <a:cs typeface="+mn-lt"/>
              </a:rPr>
              <a:t>VCDCluster</a:t>
            </a:r>
            <a:r>
              <a:rPr lang="en-US" sz="1200" dirty="0">
                <a:ea typeface="+mn-lt"/>
                <a:cs typeface="+mn-lt"/>
              </a:rPr>
              <a:t>, </a:t>
            </a:r>
            <a:r>
              <a:rPr lang="en-US" sz="1200" dirty="0" err="1">
                <a:ea typeface="+mn-lt"/>
                <a:cs typeface="+mn-lt"/>
              </a:rPr>
              <a:t>VCDMachine</a:t>
            </a:r>
            <a:r>
              <a:rPr lang="en-US" sz="1200" dirty="0">
                <a:ea typeface="+mn-lt"/>
                <a:cs typeface="+mn-lt"/>
              </a:rPr>
              <a:t> etc.)</a:t>
            </a:r>
          </a:p>
          <a:p>
            <a:pPr algn="l"/>
            <a:endParaRPr lang="en-US" dirty="0">
              <a:cs typeface="Calibri"/>
            </a:endParaRPr>
          </a:p>
        </p:txBody>
      </p:sp>
      <p:sp>
        <p:nvSpPr>
          <p:cNvPr id="21" name="Arrow: Right 28">
            <a:extLst>
              <a:ext uri="{FF2B5EF4-FFF2-40B4-BE49-F238E27FC236}">
                <a16:creationId xmlns:a16="http://schemas.microsoft.com/office/drawing/2014/main" id="{48FDA324-86DF-91E6-4871-5AF3C61A83BC}"/>
              </a:ext>
            </a:extLst>
          </p:cNvPr>
          <p:cNvSpPr/>
          <p:nvPr/>
        </p:nvSpPr>
        <p:spPr>
          <a:xfrm>
            <a:off x="5102498" y="3472434"/>
            <a:ext cx="2206525" cy="48618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solidFill>
                  <a:schemeClr val="tx1"/>
                </a:solidFill>
                <a:cs typeface="Calibri"/>
              </a:rPr>
              <a:t>Labelled objects move to</a:t>
            </a:r>
          </a:p>
        </p:txBody>
      </p:sp>
      <p:sp>
        <p:nvSpPr>
          <p:cNvPr id="22" name="Arrow: Down 48">
            <a:extLst>
              <a:ext uri="{FF2B5EF4-FFF2-40B4-BE49-F238E27FC236}">
                <a16:creationId xmlns:a16="http://schemas.microsoft.com/office/drawing/2014/main" id="{E86627D4-F9B5-2B12-B1DC-D2978427AF40}"/>
              </a:ext>
            </a:extLst>
          </p:cNvPr>
          <p:cNvSpPr/>
          <p:nvPr/>
        </p:nvSpPr>
        <p:spPr>
          <a:xfrm>
            <a:off x="3633699" y="2392053"/>
            <a:ext cx="486184" cy="87887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278C4AD-8EB3-9C76-9C3C-CBA58C2FC477}"/>
              </a:ext>
            </a:extLst>
          </p:cNvPr>
          <p:cNvSpPr txBox="1"/>
          <p:nvPr/>
        </p:nvSpPr>
        <p:spPr>
          <a:xfrm>
            <a:off x="7306785" y="3370566"/>
            <a:ext cx="240287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Own cluster records in </a:t>
            </a:r>
            <a:r>
              <a:rPr lang="en-US" sz="1200" dirty="0" err="1">
                <a:ea typeface="+mn-lt"/>
                <a:cs typeface="+mn-lt"/>
              </a:rPr>
              <a:t>etcd</a:t>
            </a:r>
            <a:endParaRPr lang="en-US" sz="1200" dirty="0">
              <a:ea typeface="+mn-lt"/>
              <a:cs typeface="+mn-lt"/>
            </a:endParaRPr>
          </a:p>
          <a:p>
            <a:r>
              <a:rPr lang="en-US" sz="1200" dirty="0">
                <a:ea typeface="+mn-lt"/>
                <a:cs typeface="+mn-lt"/>
              </a:rPr>
              <a:t>(Cluster, Machine, </a:t>
            </a:r>
            <a:r>
              <a:rPr lang="en-US" sz="1200" dirty="0" err="1">
                <a:ea typeface="+mn-lt"/>
                <a:cs typeface="+mn-lt"/>
              </a:rPr>
              <a:t>VCDCluster</a:t>
            </a:r>
            <a:r>
              <a:rPr lang="en-US" sz="1200" dirty="0">
                <a:ea typeface="+mn-lt"/>
                <a:cs typeface="+mn-lt"/>
              </a:rPr>
              <a:t>, </a:t>
            </a:r>
            <a:r>
              <a:rPr lang="en-US" sz="1200" dirty="0" err="1">
                <a:ea typeface="+mn-lt"/>
                <a:cs typeface="+mn-lt"/>
              </a:rPr>
              <a:t>VCDMachine</a:t>
            </a:r>
            <a:r>
              <a:rPr lang="en-US" sz="1200" dirty="0">
                <a:ea typeface="+mn-lt"/>
                <a:cs typeface="+mn-lt"/>
              </a:rPr>
              <a:t> etc.)</a:t>
            </a:r>
          </a:p>
          <a:p>
            <a:pPr algn="l"/>
            <a:endParaRPr lang="en-US" sz="1400">
              <a:cs typeface="Calibri"/>
            </a:endParaRPr>
          </a:p>
        </p:txBody>
      </p:sp>
      <p:sp>
        <p:nvSpPr>
          <p:cNvPr id="24" name="Arrow: Up 51">
            <a:extLst>
              <a:ext uri="{FF2B5EF4-FFF2-40B4-BE49-F238E27FC236}">
                <a16:creationId xmlns:a16="http://schemas.microsoft.com/office/drawing/2014/main" id="{27D66911-62FC-7F38-0B78-23D4F4D53385}"/>
              </a:ext>
            </a:extLst>
          </p:cNvPr>
          <p:cNvSpPr/>
          <p:nvPr/>
        </p:nvSpPr>
        <p:spPr>
          <a:xfrm>
            <a:off x="3625101" y="4514341"/>
            <a:ext cx="486184" cy="832618"/>
          </a:xfrm>
          <a:prstGeom prst="up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cxnSp>
        <p:nvCxnSpPr>
          <p:cNvPr id="25" name="Straight Arrow Connector 24">
            <a:extLst>
              <a:ext uri="{FF2B5EF4-FFF2-40B4-BE49-F238E27FC236}">
                <a16:creationId xmlns:a16="http://schemas.microsoft.com/office/drawing/2014/main" id="{2EA64C1A-537E-9665-1227-972A2C5E8312}"/>
              </a:ext>
            </a:extLst>
          </p:cNvPr>
          <p:cNvCxnSpPr>
            <a:stCxn id="16" idx="3"/>
          </p:cNvCxnSpPr>
          <p:nvPr/>
        </p:nvCxnSpPr>
        <p:spPr>
          <a:xfrm>
            <a:off x="5928404" y="2870343"/>
            <a:ext cx="75994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 name="TextBox 1">
            <a:extLst>
              <a:ext uri="{FF2B5EF4-FFF2-40B4-BE49-F238E27FC236}">
                <a16:creationId xmlns:a16="http://schemas.microsoft.com/office/drawing/2014/main" id="{C15BC820-D375-AFDB-4440-3CE72DCDD8CC}"/>
              </a:ext>
            </a:extLst>
          </p:cNvPr>
          <p:cNvSpPr txBox="1"/>
          <p:nvPr/>
        </p:nvSpPr>
        <p:spPr>
          <a:xfrm>
            <a:off x="525703" y="6437181"/>
            <a:ext cx="74083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5">
                    <a:lumMod val="75000"/>
                  </a:schemeClr>
                </a:solidFill>
              </a:rPr>
              <a:t>* </a:t>
            </a:r>
            <a:r>
              <a:rPr lang="en-US" dirty="0" err="1">
                <a:solidFill>
                  <a:schemeClr val="accent5">
                    <a:lumMod val="75000"/>
                  </a:schemeClr>
                </a:solidFill>
              </a:rPr>
              <a:t>Clusterctl</a:t>
            </a:r>
            <a:r>
              <a:rPr lang="en-US" dirty="0">
                <a:solidFill>
                  <a:schemeClr val="accent5">
                    <a:lumMod val="75000"/>
                  </a:schemeClr>
                </a:solidFill>
              </a:rPr>
              <a:t> is a tool CAPI provides to setup and manage the management cluster</a:t>
            </a:r>
          </a:p>
        </p:txBody>
      </p:sp>
    </p:spTree>
    <p:extLst>
      <p:ext uri="{BB962C8B-B14F-4D97-AF65-F5344CB8AC3E}">
        <p14:creationId xmlns:p14="http://schemas.microsoft.com/office/powerpoint/2010/main" val="393981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0"/>
                                        </p:tgtEl>
                                        <p:attrNameLst>
                                          <p:attrName>style.visibility</p:attrName>
                                        </p:attrNameLst>
                                      </p:cBhvr>
                                      <p:to>
                                        <p:strVal val="hidden"/>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childTnLst>
                                    <p:set>
                                      <p:cBhvr>
                                        <p:cTn id="53" dur="1" fill="hold">
                                          <p:stCondLst>
                                            <p:cond delay="0"/>
                                          </p:stCondLst>
                                        </p:cTn>
                                        <p:tgtEl>
                                          <p:spTgt spid="2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childTnLst>
                                </p:cTn>
                              </p:par>
                            </p:childTnLst>
                          </p:cTn>
                        </p:par>
                        <p:par>
                          <p:cTn id="62" fill="hold">
                            <p:stCondLst>
                              <p:cond delay="0"/>
                            </p:stCondLst>
                            <p:childTnLst>
                              <p:par>
                                <p:cTn id="63" presetID="1" presetClass="exit" presetSubtype="0" fill="hold" grpId="1" nodeType="afterEffect">
                                  <p:stCondLst>
                                    <p:cond delay="0"/>
                                  </p:stCondLst>
                                  <p:childTnLst>
                                    <p:set>
                                      <p:cBhvr>
                                        <p:cTn id="64" dur="1" fill="hold">
                                          <p:stCondLst>
                                            <p:cond delay="0"/>
                                          </p:stCondLst>
                                        </p:cTn>
                                        <p:tgtEl>
                                          <p:spTgt spid="21"/>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childTnLst>
                                    <p:set>
                                      <p:cBhvr>
                                        <p:cTn id="67" dur="1" fill="hold">
                                          <p:stCondLst>
                                            <p:cond delay="0"/>
                                          </p:stCondLst>
                                        </p:cTn>
                                        <p:tgtEl>
                                          <p:spTgt spid="10"/>
                                        </p:tgtEl>
                                        <p:attrNameLst>
                                          <p:attrName>style.visibility</p:attrName>
                                        </p:attrNameLst>
                                      </p:cBhvr>
                                      <p:to>
                                        <p:strVal val="hidden"/>
                                      </p:to>
                                    </p:set>
                                  </p:childTnLst>
                                </p:cTn>
                              </p:par>
                            </p:childTnLst>
                          </p:cTn>
                        </p:par>
                        <p:par>
                          <p:cTn id="68" fill="hold">
                            <p:stCondLst>
                              <p:cond delay="0"/>
                            </p:stCondLst>
                            <p:childTnLst>
                              <p:par>
                                <p:cTn id="69" presetID="1" presetClass="exit" presetSubtype="0" fill="hold" nodeType="afterEffect">
                                  <p:stCondLst>
                                    <p:cond delay="0"/>
                                  </p:stCondLst>
                                  <p:childTnLst>
                                    <p:set>
                                      <p:cBhvr>
                                        <p:cTn id="70" dur="1" fill="hold">
                                          <p:stCondLst>
                                            <p:cond delay="0"/>
                                          </p:stCondLst>
                                        </p:cTn>
                                        <p:tgtEl>
                                          <p:spTgt spid="2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8">
                                            <p:txEl>
                                              <p:pRg st="0" end="0"/>
                                            </p:txEl>
                                          </p:spTgt>
                                        </p:tgtEl>
                                        <p:attrNameLst>
                                          <p:attrName>style.visibility</p:attrName>
                                        </p:attrNameLst>
                                      </p:cBhvr>
                                      <p:to>
                                        <p:strVal val="visible"/>
                                      </p:to>
                                    </p:set>
                                    <p:animEffect transition="in" filter="blinds(horizontal)">
                                      <p:cBhvr>
                                        <p:cTn id="77" dur="1000"/>
                                        <p:tgtEl>
                                          <p:spTgt spid="8">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0" nodeType="clickEffect" nodePh="1">
                                  <p:stCondLst>
                                    <p:cond delay="0"/>
                                  </p:stCondLst>
                                  <p:endCondLst>
                                    <p:cond evt="begin" delay="0">
                                      <p:tn val="80"/>
                                    </p:cond>
                                  </p:endCondLst>
                                  <p:childTnLst>
                                    <p:set>
                                      <p:cBhvr>
                                        <p:cTn id="81" dur="1" fill="hold">
                                          <p:stCondLst>
                                            <p:cond delay="0"/>
                                          </p:stCondLst>
                                        </p:cTn>
                                        <p:tgtEl>
                                          <p:spTgt spid="5"/>
                                        </p:tgtEl>
                                        <p:attrNameLst>
                                          <p:attrName>style.visibility</p:attrName>
                                        </p:attrNameLst>
                                      </p:cBhvr>
                                      <p:to>
                                        <p:strVal val="hidden"/>
                                      </p:to>
                                    </p:set>
                                  </p:childTnLst>
                                </p:cTn>
                              </p:par>
                              <p:par>
                                <p:cTn id="82" presetID="1" presetClass="exit" presetSubtype="0" fill="hold" grpId="0" nodeType="withEffect" nodePh="1">
                                  <p:stCondLst>
                                    <p:cond delay="0"/>
                                  </p:stCondLst>
                                  <p:endCondLst>
                                    <p:cond evt="begin" delay="0">
                                      <p:tn val="82"/>
                                    </p:cond>
                                  </p:endCondLst>
                                  <p:childTnLst>
                                    <p:set>
                                      <p:cBhvr>
                                        <p:cTn id="83" dur="1" fill="hold">
                                          <p:stCondLst>
                                            <p:cond delay="0"/>
                                          </p:stCondLst>
                                        </p:cTn>
                                        <p:tgtEl>
                                          <p:spTgt spid="6"/>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11"/>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12"/>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6"/>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17"/>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8"/>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19"/>
                                        </p:tgtEl>
                                        <p:attrNameLst>
                                          <p:attrName>style.visibility</p:attrName>
                                        </p:attrNameLst>
                                      </p:cBhvr>
                                      <p:to>
                                        <p:strVal val="hidden"/>
                                      </p:to>
                                    </p:set>
                                  </p:childTnLst>
                                </p:cTn>
                              </p:par>
                              <p:par>
                                <p:cTn id="96" presetID="1" presetClass="exit" presetSubtype="0" fill="hold" grpId="2" nodeType="withEffect">
                                  <p:stCondLst>
                                    <p:cond delay="0"/>
                                  </p:stCondLst>
                                  <p:childTnLst>
                                    <p:set>
                                      <p:cBhvr>
                                        <p:cTn id="97" dur="1" fill="hold">
                                          <p:stCondLst>
                                            <p:cond delay="0"/>
                                          </p:stCondLst>
                                        </p:cTn>
                                        <p:tgtEl>
                                          <p:spTgt spid="20"/>
                                        </p:tgtEl>
                                        <p:attrNameLst>
                                          <p:attrName>style.visibility</p:attrName>
                                        </p:attrNameLst>
                                      </p:cBhvr>
                                      <p:to>
                                        <p:strVal val="hidden"/>
                                      </p:to>
                                    </p:set>
                                  </p:childTnLst>
                                </p:cTn>
                              </p:par>
                              <p:par>
                                <p:cTn id="98" presetID="1" presetClass="exit" presetSubtype="0" fill="hold" grpId="2" nodeType="withEffect">
                                  <p:stCondLst>
                                    <p:cond delay="0"/>
                                  </p:stCondLst>
                                  <p:childTnLst>
                                    <p:set>
                                      <p:cBhvr>
                                        <p:cTn id="99" dur="1" fill="hold">
                                          <p:stCondLst>
                                            <p:cond delay="0"/>
                                          </p:stCondLst>
                                        </p:cTn>
                                        <p:tgtEl>
                                          <p:spTgt spid="21"/>
                                        </p:tgtEl>
                                        <p:attrNameLst>
                                          <p:attrName>style.visibility</p:attrName>
                                        </p:attrNameLst>
                                      </p:cBhvr>
                                      <p:to>
                                        <p:strVal val="hidden"/>
                                      </p:to>
                                    </p:set>
                                  </p:childTnLst>
                                </p:cTn>
                              </p:par>
                              <p:par>
                                <p:cTn id="100" presetID="1" presetClass="exit" presetSubtype="0" fill="hold" grpId="1" nodeType="withEffect">
                                  <p:stCondLst>
                                    <p:cond delay="0"/>
                                  </p:stCondLst>
                                  <p:childTnLst>
                                    <p:set>
                                      <p:cBhvr>
                                        <p:cTn id="101" dur="1" fill="hold">
                                          <p:stCondLst>
                                            <p:cond delay="0"/>
                                          </p:stCondLst>
                                        </p:cTn>
                                        <p:tgtEl>
                                          <p:spTgt spid="22"/>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6" grpId="0"/>
      <p:bldP spid="7" grpId="0"/>
      <p:bldP spid="9" grpId="0" animBg="1"/>
      <p:bldP spid="10" grpId="0" animBg="1"/>
      <p:bldP spid="10" grpId="1" animBg="1"/>
      <p:bldP spid="11" grpId="0" animBg="1"/>
      <p:bldP spid="11" grpId="1" animBg="1"/>
      <p:bldP spid="12" grpId="0" animBg="1"/>
      <p:bldP spid="12" grpId="1" animBg="1"/>
      <p:bldP spid="13" grpId="0" animBg="1"/>
      <p:bldP spid="14" grpId="0" animBg="1"/>
      <p:bldP spid="15" grpId="0" animBg="1"/>
      <p:bldP spid="16" grpId="0" animBg="1"/>
      <p:bldP spid="16" grpId="1" animBg="1"/>
      <p:bldP spid="17" grpId="0" animBg="1"/>
      <p:bldP spid="17" grpId="1" animBg="1"/>
      <p:bldP spid="18" grpId="0"/>
      <p:bldP spid="18" grpId="1"/>
      <p:bldP spid="19" grpId="0" animBg="1"/>
      <p:bldP spid="19" grpId="1" animBg="1"/>
      <p:bldP spid="20" grpId="0"/>
      <p:bldP spid="20" grpId="1"/>
      <p:bldP spid="20" grpId="2"/>
      <p:bldP spid="21" grpId="0" animBg="1"/>
      <p:bldP spid="21" grpId="1" animBg="1"/>
      <p:bldP spid="21" grpId="2" animBg="1"/>
      <p:bldP spid="22" grpId="0" animBg="1"/>
      <p:bldP spid="22" grpId="1" animBg="1"/>
      <p:bldP spid="23" grpId="0"/>
      <p:bldP spid="24" grpId="0" animBg="1"/>
      <p:bldP spid="24" grpId="1"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
          <p:cNvSpPr txBox="1"/>
          <p:nvPr/>
        </p:nvSpPr>
        <p:spPr>
          <a:xfrm>
            <a:off x="315311" y="2283956"/>
            <a:ext cx="11091045"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C9D"/>
              </a:buClr>
              <a:buSzPts val="8000"/>
              <a:buFont typeface="Arial"/>
              <a:buNone/>
            </a:pPr>
            <a:r>
              <a:rPr lang="en-CA" sz="4800" b="1">
                <a:solidFill>
                  <a:srgbClr val="002C9D"/>
                </a:solidFill>
              </a:rPr>
              <a:t>The Power of Self-Managing Clusters</a:t>
            </a:r>
          </a:p>
        </p:txBody>
      </p:sp>
      <p:sp>
        <p:nvSpPr>
          <p:cNvPr id="2" name="TextBox 1">
            <a:extLst>
              <a:ext uri="{FF2B5EF4-FFF2-40B4-BE49-F238E27FC236}">
                <a16:creationId xmlns:a16="http://schemas.microsoft.com/office/drawing/2014/main" id="{79C701F5-A4BE-54CD-072C-FB438737CD20}"/>
              </a:ext>
            </a:extLst>
          </p:cNvPr>
          <p:cNvSpPr txBox="1"/>
          <p:nvPr/>
        </p:nvSpPr>
        <p:spPr>
          <a:xfrm>
            <a:off x="601014" y="3809998"/>
            <a:ext cx="3945228" cy="707886"/>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1">
                    <a:lumMod val="50000"/>
                  </a:schemeClr>
                </a:solidFill>
              </a:rPr>
              <a:t>Sahithi </a:t>
            </a:r>
            <a:r>
              <a:rPr lang="en-US" sz="2000" err="1">
                <a:solidFill>
                  <a:schemeClr val="accent1">
                    <a:lumMod val="50000"/>
                  </a:schemeClr>
                </a:solidFill>
              </a:rPr>
              <a:t>Ayloo</a:t>
            </a:r>
            <a:r>
              <a:rPr lang="en-US" sz="2000">
                <a:solidFill>
                  <a:schemeClr val="accent1">
                    <a:lumMod val="50000"/>
                  </a:schemeClr>
                </a:solidFill>
              </a:rPr>
              <a:t>, VMware</a:t>
            </a:r>
          </a:p>
          <a:p>
            <a:r>
              <a:rPr lang="en-US" sz="2000">
                <a:solidFill>
                  <a:schemeClr val="accent1">
                    <a:lumMod val="50000"/>
                  </a:schemeClr>
                </a:solidFill>
              </a:rPr>
              <a:t>Arun Krishnakumar, VMware</a:t>
            </a:r>
          </a:p>
        </p:txBody>
      </p:sp>
    </p:spTree>
    <p:extLst>
      <p:ext uri="{BB962C8B-B14F-4D97-AF65-F5344CB8AC3E}">
        <p14:creationId xmlns:p14="http://schemas.microsoft.com/office/powerpoint/2010/main" val="1873834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3"/>
          <p:cNvSpPr txBox="1"/>
          <p:nvPr/>
        </p:nvSpPr>
        <p:spPr>
          <a:xfrm>
            <a:off x="86148" y="298478"/>
            <a:ext cx="10515600" cy="469338"/>
          </a:xfrm>
          <a:prstGeom prst="rect">
            <a:avLst/>
          </a:prstGeom>
          <a:noFill/>
          <a:ln>
            <a:noFill/>
          </a:ln>
        </p:spPr>
        <p:txBody>
          <a:bodyPr spcFirstLastPara="1" wrap="square" lIns="91425" tIns="45700" rIns="91425" bIns="45700" anchor="ctr" anchorCtr="0">
            <a:noAutofit/>
          </a:bodyPr>
          <a:lstStyle/>
          <a:p>
            <a:pPr>
              <a:lnSpc>
                <a:spcPct val="90000"/>
              </a:lnSpc>
            </a:pPr>
            <a:r>
              <a:rPr lang="en-CA" sz="2800" b="1" dirty="0">
                <a:solidFill>
                  <a:srgbClr val="002C9D"/>
                </a:solidFill>
              </a:rPr>
              <a:t>Cluster API as a Service on a Multitenant Cloud</a:t>
            </a:r>
            <a:endParaRPr lang="en-US" sz="2800" b="1" dirty="0">
              <a:solidFill>
                <a:schemeClr val="lt1"/>
              </a:solidFill>
              <a:cs typeface="Calibri"/>
            </a:endParaRPr>
          </a:p>
        </p:txBody>
      </p:sp>
      <p:pic>
        <p:nvPicPr>
          <p:cNvPr id="4" name="Picture 3">
            <a:extLst>
              <a:ext uri="{FF2B5EF4-FFF2-40B4-BE49-F238E27FC236}">
                <a16:creationId xmlns:a16="http://schemas.microsoft.com/office/drawing/2014/main" id="{E9AE56F7-53BF-33CF-92E9-C184777D00F7}"/>
              </a:ext>
            </a:extLst>
          </p:cNvPr>
          <p:cNvPicPr>
            <a:picLocks noChangeAspect="1"/>
          </p:cNvPicPr>
          <p:nvPr/>
        </p:nvPicPr>
        <p:blipFill>
          <a:blip r:embed="rId3"/>
          <a:stretch>
            <a:fillRect/>
          </a:stretch>
        </p:blipFill>
        <p:spPr>
          <a:xfrm>
            <a:off x="1070165" y="1288391"/>
            <a:ext cx="9236437" cy="5569609"/>
          </a:xfrm>
          <a:prstGeom prst="rect">
            <a:avLst/>
          </a:prstGeom>
        </p:spPr>
      </p:pic>
      <p:pic>
        <p:nvPicPr>
          <p:cNvPr id="7" name="Graphic 6" descr="User with solid fill">
            <a:extLst>
              <a:ext uri="{FF2B5EF4-FFF2-40B4-BE49-F238E27FC236}">
                <a16:creationId xmlns:a16="http://schemas.microsoft.com/office/drawing/2014/main" id="{58EC14B2-B281-7DE4-208E-FC119C144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0675" y="1309466"/>
            <a:ext cx="764076" cy="764076"/>
          </a:xfrm>
          <a:prstGeom prst="rect">
            <a:avLst/>
          </a:prstGeom>
        </p:spPr>
      </p:pic>
      <p:sp>
        <p:nvSpPr>
          <p:cNvPr id="10" name="TextBox 9">
            <a:extLst>
              <a:ext uri="{FF2B5EF4-FFF2-40B4-BE49-F238E27FC236}">
                <a16:creationId xmlns:a16="http://schemas.microsoft.com/office/drawing/2014/main" id="{E03A55A5-50D2-CDE6-AA89-373C65D07703}"/>
              </a:ext>
            </a:extLst>
          </p:cNvPr>
          <p:cNvSpPr txBox="1"/>
          <p:nvPr/>
        </p:nvSpPr>
        <p:spPr>
          <a:xfrm>
            <a:off x="2091070" y="1066995"/>
            <a:ext cx="1406559" cy="307777"/>
          </a:xfrm>
          <a:prstGeom prst="rect">
            <a:avLst/>
          </a:prstGeom>
          <a:noFill/>
        </p:spPr>
        <p:txBody>
          <a:bodyPr wrap="square" rtlCol="0">
            <a:spAutoFit/>
          </a:bodyPr>
          <a:lstStyle/>
          <a:p>
            <a:r>
              <a:rPr lang="en-US" sz="1400"/>
              <a:t>Cloud provider</a:t>
            </a:r>
          </a:p>
        </p:txBody>
      </p:sp>
      <p:sp>
        <p:nvSpPr>
          <p:cNvPr id="8" name="TextBox 7">
            <a:extLst>
              <a:ext uri="{FF2B5EF4-FFF2-40B4-BE49-F238E27FC236}">
                <a16:creationId xmlns:a16="http://schemas.microsoft.com/office/drawing/2014/main" id="{A1852A32-0F03-BF3C-DAC5-92ED45DCEA56}"/>
              </a:ext>
            </a:extLst>
          </p:cNvPr>
          <p:cNvSpPr txBox="1"/>
          <p:nvPr/>
        </p:nvSpPr>
        <p:spPr>
          <a:xfrm>
            <a:off x="326939" y="3556369"/>
            <a:ext cx="1585690" cy="307777"/>
          </a:xfrm>
          <a:prstGeom prst="rect">
            <a:avLst/>
          </a:prstGeom>
          <a:noFill/>
        </p:spPr>
        <p:txBody>
          <a:bodyPr wrap="none" rtlCol="0">
            <a:spAutoFit/>
          </a:bodyPr>
          <a:lstStyle/>
          <a:p>
            <a:r>
              <a:rPr lang="en-US" dirty="0"/>
              <a:t>Tenant Org1 </a:t>
            </a:r>
            <a:r>
              <a:rPr lang="en-US" sz="1400" dirty="0"/>
              <a:t>user</a:t>
            </a:r>
          </a:p>
        </p:txBody>
      </p:sp>
      <p:pic>
        <p:nvPicPr>
          <p:cNvPr id="24" name="Picture 23">
            <a:extLst>
              <a:ext uri="{FF2B5EF4-FFF2-40B4-BE49-F238E27FC236}">
                <a16:creationId xmlns:a16="http://schemas.microsoft.com/office/drawing/2014/main" id="{D46A44C0-8E51-FB02-3C5B-26CD789B650B}"/>
              </a:ext>
            </a:extLst>
          </p:cNvPr>
          <p:cNvPicPr>
            <a:picLocks noChangeAspect="1"/>
          </p:cNvPicPr>
          <p:nvPr/>
        </p:nvPicPr>
        <p:blipFill>
          <a:blip r:embed="rId6"/>
          <a:stretch>
            <a:fillRect/>
          </a:stretch>
        </p:blipFill>
        <p:spPr>
          <a:xfrm>
            <a:off x="2649373" y="1048879"/>
            <a:ext cx="5358208" cy="5492300"/>
          </a:xfrm>
          <a:prstGeom prst="rect">
            <a:avLst/>
          </a:prstGeom>
        </p:spPr>
      </p:pic>
      <p:sp>
        <p:nvSpPr>
          <p:cNvPr id="27" name="TextBox 26">
            <a:extLst>
              <a:ext uri="{FF2B5EF4-FFF2-40B4-BE49-F238E27FC236}">
                <a16:creationId xmlns:a16="http://schemas.microsoft.com/office/drawing/2014/main" id="{ECC3FBE2-54FC-F02D-1197-FCE656D5E0DE}"/>
              </a:ext>
            </a:extLst>
          </p:cNvPr>
          <p:cNvSpPr txBox="1"/>
          <p:nvPr/>
        </p:nvSpPr>
        <p:spPr>
          <a:xfrm>
            <a:off x="5101542" y="2465703"/>
            <a:ext cx="1488757" cy="307777"/>
          </a:xfrm>
          <a:prstGeom prst="rect">
            <a:avLst/>
          </a:prstGeom>
          <a:noFill/>
        </p:spPr>
        <p:txBody>
          <a:bodyPr wrap="square">
            <a:spAutoFit/>
          </a:bodyPr>
          <a:lstStyle/>
          <a:p>
            <a:r>
              <a:rPr lang="en-US" sz="1400" dirty="0"/>
              <a:t>Tenant-Org1</a:t>
            </a:r>
          </a:p>
        </p:txBody>
      </p:sp>
      <p:sp>
        <p:nvSpPr>
          <p:cNvPr id="2" name="Rectangle 1">
            <a:extLst>
              <a:ext uri="{FF2B5EF4-FFF2-40B4-BE49-F238E27FC236}">
                <a16:creationId xmlns:a16="http://schemas.microsoft.com/office/drawing/2014/main" id="{BF3E7310-EA6A-52B6-10D5-576EDDF02D9F}"/>
              </a:ext>
            </a:extLst>
          </p:cNvPr>
          <p:cNvSpPr/>
          <p:nvPr/>
        </p:nvSpPr>
        <p:spPr>
          <a:xfrm>
            <a:off x="1967541" y="1484284"/>
            <a:ext cx="247058" cy="462149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a:p>
            <a:pPr algn="ctr"/>
            <a:r>
              <a:rPr lang="en-US" dirty="0"/>
              <a:t>8S</a:t>
            </a:r>
          </a:p>
          <a:p>
            <a:pPr algn="ctr"/>
            <a:endParaRPr lang="en-US" dirty="0"/>
          </a:p>
          <a:p>
            <a:pPr algn="ctr"/>
            <a:r>
              <a:rPr lang="en-US" dirty="0"/>
              <a:t>ENGINE</a:t>
            </a:r>
          </a:p>
        </p:txBody>
      </p:sp>
      <p:sp>
        <p:nvSpPr>
          <p:cNvPr id="6" name="Rectangle 5">
            <a:extLst>
              <a:ext uri="{FF2B5EF4-FFF2-40B4-BE49-F238E27FC236}">
                <a16:creationId xmlns:a16="http://schemas.microsoft.com/office/drawing/2014/main" id="{019816A6-40BE-2FCD-0EFA-C0F63AF0BBD9}"/>
              </a:ext>
            </a:extLst>
          </p:cNvPr>
          <p:cNvSpPr/>
          <p:nvPr/>
        </p:nvSpPr>
        <p:spPr>
          <a:xfrm>
            <a:off x="3176063" y="3658140"/>
            <a:ext cx="1937982" cy="68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Bootstrap cluster</a:t>
            </a:r>
            <a:br>
              <a:rPr lang="en-US" sz="1200"/>
            </a:br>
            <a:r>
              <a:rPr lang="en-US" sz="1200"/>
              <a:t>(ephemeral management cluster)</a:t>
            </a:r>
          </a:p>
        </p:txBody>
      </p:sp>
      <p:sp>
        <p:nvSpPr>
          <p:cNvPr id="9" name="Rounded Rectangle 8">
            <a:extLst>
              <a:ext uri="{FF2B5EF4-FFF2-40B4-BE49-F238E27FC236}">
                <a16:creationId xmlns:a16="http://schemas.microsoft.com/office/drawing/2014/main" id="{4650DEF7-929F-E366-76FC-F2DA6F6F0BDE}"/>
              </a:ext>
            </a:extLst>
          </p:cNvPr>
          <p:cNvSpPr/>
          <p:nvPr/>
        </p:nvSpPr>
        <p:spPr>
          <a:xfrm>
            <a:off x="5708551" y="3485057"/>
            <a:ext cx="1342086" cy="854005"/>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Workload cluster</a:t>
            </a:r>
          </a:p>
        </p:txBody>
      </p:sp>
      <p:cxnSp>
        <p:nvCxnSpPr>
          <p:cNvPr id="12" name="Straight Arrow Connector 11">
            <a:extLst>
              <a:ext uri="{FF2B5EF4-FFF2-40B4-BE49-F238E27FC236}">
                <a16:creationId xmlns:a16="http://schemas.microsoft.com/office/drawing/2014/main" id="{89886A35-C6EA-0A72-D304-3FA754BB1C01}"/>
              </a:ext>
            </a:extLst>
          </p:cNvPr>
          <p:cNvCxnSpPr>
            <a:cxnSpLocks/>
            <a:endCxn id="9" idx="1"/>
          </p:cNvCxnSpPr>
          <p:nvPr/>
        </p:nvCxnSpPr>
        <p:spPr>
          <a:xfrm>
            <a:off x="5114045" y="3912060"/>
            <a:ext cx="594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Graphic 13" descr="User with solid fill">
            <a:extLst>
              <a:ext uri="{FF2B5EF4-FFF2-40B4-BE49-F238E27FC236}">
                <a16:creationId xmlns:a16="http://schemas.microsoft.com/office/drawing/2014/main" id="{EF5BB837-21CF-DE88-0797-5C07BC10B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523" y="3738609"/>
            <a:ext cx="669172" cy="669172"/>
          </a:xfrm>
          <a:prstGeom prst="rect">
            <a:avLst/>
          </a:prstGeom>
        </p:spPr>
      </p:pic>
      <p:cxnSp>
        <p:nvCxnSpPr>
          <p:cNvPr id="17" name="Straight Arrow Connector 16">
            <a:extLst>
              <a:ext uri="{FF2B5EF4-FFF2-40B4-BE49-F238E27FC236}">
                <a16:creationId xmlns:a16="http://schemas.microsoft.com/office/drawing/2014/main" id="{77A5408F-0693-B13D-B02A-E20CB6E6EF7D}"/>
              </a:ext>
            </a:extLst>
          </p:cNvPr>
          <p:cNvCxnSpPr>
            <a:cxnSpLocks/>
            <a:endCxn id="6" idx="1"/>
          </p:cNvCxnSpPr>
          <p:nvPr/>
        </p:nvCxnSpPr>
        <p:spPr>
          <a:xfrm flipV="1">
            <a:off x="1150655" y="3998599"/>
            <a:ext cx="2025408" cy="22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E3DBB9E6-BA62-5B3A-FE0C-FF927ED3A541}"/>
              </a:ext>
            </a:extLst>
          </p:cNvPr>
          <p:cNvSpPr txBox="1"/>
          <p:nvPr/>
        </p:nvSpPr>
        <p:spPr>
          <a:xfrm>
            <a:off x="5634462" y="3475041"/>
            <a:ext cx="1780248" cy="276999"/>
          </a:xfrm>
          <a:prstGeom prst="rect">
            <a:avLst/>
          </a:prstGeom>
          <a:noFill/>
        </p:spPr>
        <p:txBody>
          <a:bodyPr wrap="square" rtlCol="0">
            <a:spAutoFit/>
          </a:bodyPr>
          <a:lstStyle/>
          <a:p>
            <a:r>
              <a:rPr lang="en-US" sz="1200" dirty="0">
                <a:solidFill>
                  <a:schemeClr val="bg1"/>
                </a:solidFill>
              </a:rPr>
              <a:t>Self-managing cluster</a:t>
            </a:r>
          </a:p>
        </p:txBody>
      </p:sp>
      <p:grpSp>
        <p:nvGrpSpPr>
          <p:cNvPr id="21" name="Group 20">
            <a:extLst>
              <a:ext uri="{FF2B5EF4-FFF2-40B4-BE49-F238E27FC236}">
                <a16:creationId xmlns:a16="http://schemas.microsoft.com/office/drawing/2014/main" id="{5557459A-1939-6C82-28B4-FA8BE6CEFA03}"/>
              </a:ext>
            </a:extLst>
          </p:cNvPr>
          <p:cNvGrpSpPr/>
          <p:nvPr/>
        </p:nvGrpSpPr>
        <p:grpSpPr>
          <a:xfrm>
            <a:off x="3178258" y="3617194"/>
            <a:ext cx="2905041" cy="1223693"/>
            <a:chOff x="7048163" y="1278542"/>
            <a:chExt cx="2905041" cy="1223693"/>
          </a:xfrm>
          <a:solidFill>
            <a:schemeClr val="accent6">
              <a:lumMod val="75000"/>
            </a:schemeClr>
          </a:solidFill>
        </p:grpSpPr>
        <p:sp>
          <p:nvSpPr>
            <p:cNvPr id="20" name="Rectangle 19">
              <a:extLst>
                <a:ext uri="{FF2B5EF4-FFF2-40B4-BE49-F238E27FC236}">
                  <a16:creationId xmlns:a16="http://schemas.microsoft.com/office/drawing/2014/main" id="{C5A03EFC-F066-4149-3C33-5780E0E43A24}"/>
                </a:ext>
              </a:extLst>
            </p:cNvPr>
            <p:cNvSpPr/>
            <p:nvPr/>
          </p:nvSpPr>
          <p:spPr>
            <a:xfrm>
              <a:off x="7048163" y="1278542"/>
              <a:ext cx="2905041" cy="122369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Self-managing</a:t>
              </a:r>
            </a:p>
            <a:p>
              <a:pPr algn="ctr"/>
              <a:r>
                <a:rPr lang="en-US" sz="1400"/>
                <a:t>Kubernetes cluster</a:t>
              </a:r>
            </a:p>
          </p:txBody>
        </p:sp>
        <p:pic>
          <p:nvPicPr>
            <p:cNvPr id="30" name="Picture 29">
              <a:extLst>
                <a:ext uri="{FF2B5EF4-FFF2-40B4-BE49-F238E27FC236}">
                  <a16:creationId xmlns:a16="http://schemas.microsoft.com/office/drawing/2014/main" id="{6C4BC3A2-1E31-58ED-D629-E5079B72E89F}"/>
                </a:ext>
              </a:extLst>
            </p:cNvPr>
            <p:cNvPicPr>
              <a:picLocks noChangeAspect="1"/>
            </p:cNvPicPr>
            <p:nvPr/>
          </p:nvPicPr>
          <p:blipFill>
            <a:blip r:embed="rId7"/>
            <a:stretch>
              <a:fillRect/>
            </a:stretch>
          </p:blipFill>
          <p:spPr>
            <a:xfrm>
              <a:off x="9262925" y="1923466"/>
              <a:ext cx="484019" cy="469338"/>
            </a:xfrm>
            <a:prstGeom prst="rect">
              <a:avLst/>
            </a:prstGeom>
            <a:grpFill/>
          </p:spPr>
        </p:pic>
      </p:grpSp>
      <p:pic>
        <p:nvPicPr>
          <p:cNvPr id="26" name="Graphic 25" descr="Database with solid fill">
            <a:extLst>
              <a:ext uri="{FF2B5EF4-FFF2-40B4-BE49-F238E27FC236}">
                <a16:creationId xmlns:a16="http://schemas.microsoft.com/office/drawing/2014/main" id="{069E156C-0C4C-AA1E-09F4-873D8151F2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V="1">
            <a:off x="4738186" y="4073195"/>
            <a:ext cx="333122" cy="333122"/>
          </a:xfrm>
          <a:prstGeom prst="rect">
            <a:avLst/>
          </a:prstGeom>
        </p:spPr>
      </p:pic>
      <p:pic>
        <p:nvPicPr>
          <p:cNvPr id="29" name="Graphic 28" descr="Database with solid fill">
            <a:extLst>
              <a:ext uri="{FF2B5EF4-FFF2-40B4-BE49-F238E27FC236}">
                <a16:creationId xmlns:a16="http://schemas.microsoft.com/office/drawing/2014/main" id="{29EA08E0-57D2-79E0-0EC8-C3EECF7CDA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V="1">
            <a:off x="6622611" y="4005935"/>
            <a:ext cx="333122" cy="333122"/>
          </a:xfrm>
          <a:prstGeom prst="rect">
            <a:avLst/>
          </a:prstGeom>
        </p:spPr>
      </p:pic>
      <p:grpSp>
        <p:nvGrpSpPr>
          <p:cNvPr id="11" name="Group 10">
            <a:extLst>
              <a:ext uri="{FF2B5EF4-FFF2-40B4-BE49-F238E27FC236}">
                <a16:creationId xmlns:a16="http://schemas.microsoft.com/office/drawing/2014/main" id="{4059FA53-C9FF-45E8-4B88-A7B4FCA38001}"/>
              </a:ext>
            </a:extLst>
          </p:cNvPr>
          <p:cNvGrpSpPr/>
          <p:nvPr/>
        </p:nvGrpSpPr>
        <p:grpSpPr>
          <a:xfrm>
            <a:off x="3422037" y="4786962"/>
            <a:ext cx="4148765" cy="636377"/>
            <a:chOff x="1586770" y="3395651"/>
            <a:chExt cx="4148765" cy="636377"/>
          </a:xfrm>
          <a:solidFill>
            <a:schemeClr val="accent6">
              <a:lumMod val="75000"/>
            </a:schemeClr>
          </a:solidFill>
        </p:grpSpPr>
        <p:sp>
          <p:nvSpPr>
            <p:cNvPr id="3" name="Rectangle 2">
              <a:extLst>
                <a:ext uri="{FF2B5EF4-FFF2-40B4-BE49-F238E27FC236}">
                  <a16:creationId xmlns:a16="http://schemas.microsoft.com/office/drawing/2014/main" id="{667F5758-26A6-AE16-5409-D7B3F6377786}"/>
                </a:ext>
              </a:extLst>
            </p:cNvPr>
            <p:cNvSpPr/>
            <p:nvPr/>
          </p:nvSpPr>
          <p:spPr>
            <a:xfrm>
              <a:off x="1586770" y="3611320"/>
              <a:ext cx="1208741" cy="42070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Self-managing cluster</a:t>
              </a:r>
            </a:p>
          </p:txBody>
        </p:sp>
        <p:pic>
          <p:nvPicPr>
            <p:cNvPr id="5" name="Picture 4">
              <a:extLst>
                <a:ext uri="{FF2B5EF4-FFF2-40B4-BE49-F238E27FC236}">
                  <a16:creationId xmlns:a16="http://schemas.microsoft.com/office/drawing/2014/main" id="{26F6DA2C-2280-56DA-66DA-E84F3FFA288A}"/>
                </a:ext>
              </a:extLst>
            </p:cNvPr>
            <p:cNvPicPr>
              <a:picLocks noChangeAspect="1"/>
            </p:cNvPicPr>
            <p:nvPr/>
          </p:nvPicPr>
          <p:blipFill>
            <a:blip r:embed="rId7"/>
            <a:stretch>
              <a:fillRect/>
            </a:stretch>
          </p:blipFill>
          <p:spPr>
            <a:xfrm>
              <a:off x="5477789" y="3395651"/>
              <a:ext cx="257746" cy="249928"/>
            </a:xfrm>
            <a:prstGeom prst="rect">
              <a:avLst/>
            </a:prstGeom>
            <a:grpFill/>
          </p:spPr>
        </p:pic>
      </p:grpSp>
      <p:grpSp>
        <p:nvGrpSpPr>
          <p:cNvPr id="13" name="Group 12">
            <a:extLst>
              <a:ext uri="{FF2B5EF4-FFF2-40B4-BE49-F238E27FC236}">
                <a16:creationId xmlns:a16="http://schemas.microsoft.com/office/drawing/2014/main" id="{1F908983-CD7B-C1A8-3D9C-201AFFBBC684}"/>
              </a:ext>
            </a:extLst>
          </p:cNvPr>
          <p:cNvGrpSpPr/>
          <p:nvPr/>
        </p:nvGrpSpPr>
        <p:grpSpPr>
          <a:xfrm>
            <a:off x="3962106" y="3072142"/>
            <a:ext cx="1215746" cy="425383"/>
            <a:chOff x="4519789" y="3220196"/>
            <a:chExt cx="1215746" cy="425383"/>
          </a:xfrm>
        </p:grpSpPr>
        <p:sp>
          <p:nvSpPr>
            <p:cNvPr id="15" name="Rectangle 14">
              <a:extLst>
                <a:ext uri="{FF2B5EF4-FFF2-40B4-BE49-F238E27FC236}">
                  <a16:creationId xmlns:a16="http://schemas.microsoft.com/office/drawing/2014/main" id="{D9250801-F0A4-F8C9-F3CC-BD1D7C4BDA31}"/>
                </a:ext>
              </a:extLst>
            </p:cNvPr>
            <p:cNvSpPr/>
            <p:nvPr/>
          </p:nvSpPr>
          <p:spPr>
            <a:xfrm>
              <a:off x="4519789" y="3220196"/>
              <a:ext cx="1208741" cy="42070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Self-managing cluster</a:t>
              </a:r>
            </a:p>
          </p:txBody>
        </p:sp>
        <p:pic>
          <p:nvPicPr>
            <p:cNvPr id="16" name="Picture 15">
              <a:extLst>
                <a:ext uri="{FF2B5EF4-FFF2-40B4-BE49-F238E27FC236}">
                  <a16:creationId xmlns:a16="http://schemas.microsoft.com/office/drawing/2014/main" id="{C543908F-980A-4F6F-76E7-8D4702867704}"/>
                </a:ext>
              </a:extLst>
            </p:cNvPr>
            <p:cNvPicPr>
              <a:picLocks noChangeAspect="1"/>
            </p:cNvPicPr>
            <p:nvPr/>
          </p:nvPicPr>
          <p:blipFill>
            <a:blip r:embed="rId7"/>
            <a:stretch>
              <a:fillRect/>
            </a:stretch>
          </p:blipFill>
          <p:spPr>
            <a:xfrm>
              <a:off x="5477789" y="3395651"/>
              <a:ext cx="257746" cy="249928"/>
            </a:xfrm>
            <a:prstGeom prst="rect">
              <a:avLst/>
            </a:prstGeom>
          </p:spPr>
        </p:pic>
      </p:grpSp>
      <p:pic>
        <p:nvPicPr>
          <p:cNvPr id="18" name="Graphic 17" descr="User with solid fill">
            <a:extLst>
              <a:ext uri="{FF2B5EF4-FFF2-40B4-BE49-F238E27FC236}">
                <a16:creationId xmlns:a16="http://schemas.microsoft.com/office/drawing/2014/main" id="{E3B93C09-924F-15C2-AB27-4FED8F462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6649" y="4959170"/>
            <a:ext cx="428754" cy="428754"/>
          </a:xfrm>
          <a:prstGeom prst="rect">
            <a:avLst/>
          </a:prstGeom>
        </p:spPr>
      </p:pic>
      <p:pic>
        <p:nvPicPr>
          <p:cNvPr id="22" name="Graphic 21" descr="User with solid fill">
            <a:extLst>
              <a:ext uri="{FF2B5EF4-FFF2-40B4-BE49-F238E27FC236}">
                <a16:creationId xmlns:a16="http://schemas.microsoft.com/office/drawing/2014/main" id="{F1712BC5-23F3-561D-DA88-002065171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6339" y="3074079"/>
            <a:ext cx="454316" cy="454316"/>
          </a:xfrm>
          <a:prstGeom prst="rect">
            <a:avLst/>
          </a:prstGeom>
        </p:spPr>
      </p:pic>
      <p:cxnSp>
        <p:nvCxnSpPr>
          <p:cNvPr id="31" name="Straight Arrow Connector 30">
            <a:extLst>
              <a:ext uri="{FF2B5EF4-FFF2-40B4-BE49-F238E27FC236}">
                <a16:creationId xmlns:a16="http://schemas.microsoft.com/office/drawing/2014/main" id="{A2B9E6B2-F171-68F4-3F32-49E72AA016FC}"/>
              </a:ext>
            </a:extLst>
          </p:cNvPr>
          <p:cNvCxnSpPr>
            <a:cxnSpLocks/>
          </p:cNvCxnSpPr>
          <p:nvPr/>
        </p:nvCxnSpPr>
        <p:spPr>
          <a:xfrm flipV="1">
            <a:off x="1201895" y="3246374"/>
            <a:ext cx="2753206" cy="22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F9AD055-3F48-6770-5020-900940AAE0F6}"/>
              </a:ext>
            </a:extLst>
          </p:cNvPr>
          <p:cNvCxnSpPr>
            <a:cxnSpLocks/>
          </p:cNvCxnSpPr>
          <p:nvPr/>
        </p:nvCxnSpPr>
        <p:spPr>
          <a:xfrm flipV="1">
            <a:off x="1201895" y="5239059"/>
            <a:ext cx="2220142" cy="66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1D57F8C-8D05-50E4-0254-14CAD9246B43}"/>
              </a:ext>
            </a:extLst>
          </p:cNvPr>
          <p:cNvSpPr txBox="1"/>
          <p:nvPr/>
        </p:nvSpPr>
        <p:spPr>
          <a:xfrm>
            <a:off x="85127" y="900972"/>
            <a:ext cx="1688256" cy="2015936"/>
          </a:xfrm>
          <a:prstGeom prst="rect">
            <a:avLst/>
          </a:prstGeom>
          <a:noFill/>
          <a:ln>
            <a:solidFill>
              <a:schemeClr val="tx1"/>
            </a:solidFill>
          </a:ln>
        </p:spPr>
        <p:txBody>
          <a:bodyPr wrap="square" lIns="0" tIns="0" rIns="0" bIns="0" rtlCol="0" anchor="t">
            <a:spAutoFit/>
          </a:bodyPr>
          <a:lstStyle/>
          <a:p>
            <a:r>
              <a:rPr lang="en-US" sz="1100" dirty="0">
                <a:solidFill>
                  <a:srgbClr val="C00000"/>
                </a:solidFill>
              </a:rPr>
              <a:t>CAPI YAML</a:t>
            </a:r>
          </a:p>
          <a:p>
            <a:r>
              <a:rPr lang="en-US" sz="1000" dirty="0">
                <a:solidFill>
                  <a:schemeClr val="tx1"/>
                </a:solidFill>
              </a:rPr>
              <a:t> kind: </a:t>
            </a:r>
            <a:r>
              <a:rPr lang="en-US" sz="1000" dirty="0" err="1">
                <a:solidFill>
                  <a:schemeClr val="tx1"/>
                </a:solidFill>
              </a:rPr>
              <a:t>KubeadmControlPlane</a:t>
            </a:r>
            <a:endParaRPr lang="en-US" sz="1000" dirty="0">
              <a:solidFill>
                <a:schemeClr val="tx1"/>
              </a:solidFill>
            </a:endParaRPr>
          </a:p>
          <a:p>
            <a:r>
              <a:rPr lang="en-US" sz="1000" dirty="0">
                <a:solidFill>
                  <a:schemeClr val="tx1"/>
                </a:solidFill>
              </a:rPr>
              <a:t> spec:</a:t>
            </a:r>
          </a:p>
          <a:p>
            <a:r>
              <a:rPr lang="en-US" sz="1000" dirty="0">
                <a:solidFill>
                  <a:schemeClr val="tx1"/>
                </a:solidFill>
              </a:rPr>
              <a:t>     replicas: 3</a:t>
            </a:r>
          </a:p>
          <a:p>
            <a:r>
              <a:rPr lang="en-US" sz="1000" dirty="0">
                <a:solidFill>
                  <a:schemeClr val="tx1"/>
                </a:solidFill>
              </a:rPr>
              <a:t>     version: 1.22.9</a:t>
            </a:r>
          </a:p>
          <a:p>
            <a:r>
              <a:rPr lang="en-US" sz="1000" dirty="0">
                <a:solidFill>
                  <a:schemeClr val="tx1"/>
                </a:solidFill>
              </a:rPr>
              <a:t>---</a:t>
            </a:r>
          </a:p>
          <a:p>
            <a:r>
              <a:rPr lang="en-US" sz="1000" dirty="0">
                <a:solidFill>
                  <a:schemeClr val="tx1"/>
                </a:solidFill>
              </a:rPr>
              <a:t> kind: </a:t>
            </a:r>
            <a:r>
              <a:rPr lang="en-US" sz="1000" dirty="0" err="1">
                <a:solidFill>
                  <a:schemeClr val="tx1"/>
                </a:solidFill>
              </a:rPr>
              <a:t>MachineDeployment</a:t>
            </a:r>
            <a:endParaRPr lang="en-US" sz="1000" dirty="0">
              <a:solidFill>
                <a:schemeClr val="tx1"/>
              </a:solidFill>
            </a:endParaRPr>
          </a:p>
          <a:p>
            <a:r>
              <a:rPr lang="en-US" sz="1000" dirty="0">
                <a:solidFill>
                  <a:schemeClr val="tx1"/>
                </a:solidFill>
              </a:rPr>
              <a:t>  spec:</a:t>
            </a:r>
          </a:p>
          <a:p>
            <a:r>
              <a:rPr lang="en-US" sz="1000" dirty="0">
                <a:solidFill>
                  <a:schemeClr val="tx1"/>
                </a:solidFill>
              </a:rPr>
              <a:t>     replicas: 5</a:t>
            </a:r>
          </a:p>
          <a:p>
            <a:r>
              <a:rPr lang="en-US" sz="1000" dirty="0">
                <a:solidFill>
                  <a:schemeClr val="tx1"/>
                </a:solidFill>
              </a:rPr>
              <a:t>---</a:t>
            </a:r>
          </a:p>
          <a:p>
            <a:r>
              <a:rPr lang="en-US" sz="1000" dirty="0">
                <a:solidFill>
                  <a:schemeClr val="tx1"/>
                </a:solidFill>
              </a:rPr>
              <a:t> kind: </a:t>
            </a:r>
            <a:r>
              <a:rPr lang="en-US" sz="1000" dirty="0" err="1">
                <a:solidFill>
                  <a:schemeClr val="tx1"/>
                </a:solidFill>
              </a:rPr>
              <a:t>VCDCluster</a:t>
            </a:r>
            <a:endParaRPr lang="en-US" sz="1000" dirty="0">
              <a:solidFill>
                <a:schemeClr val="tx1"/>
              </a:solidFill>
            </a:endParaRPr>
          </a:p>
          <a:p>
            <a:r>
              <a:rPr lang="en-US" sz="1000" dirty="0">
                <a:solidFill>
                  <a:schemeClr val="tx1"/>
                </a:solidFill>
              </a:rPr>
              <a:t>   spec:</a:t>
            </a:r>
          </a:p>
          <a:p>
            <a:r>
              <a:rPr lang="en-US" sz="1000" dirty="0">
                <a:solidFill>
                  <a:schemeClr val="tx1"/>
                </a:solidFill>
              </a:rPr>
              <a:t>        </a:t>
            </a:r>
            <a:r>
              <a:rPr lang="en-US" sz="1000" dirty="0" err="1">
                <a:solidFill>
                  <a:schemeClr val="tx1"/>
                </a:solidFill>
              </a:rPr>
              <a:t>orgName</a:t>
            </a:r>
            <a:r>
              <a:rPr lang="en-US" sz="1000" dirty="0">
                <a:solidFill>
                  <a:schemeClr val="tx1"/>
                </a:solidFill>
              </a:rPr>
              <a:t>: org1</a:t>
            </a:r>
          </a:p>
        </p:txBody>
      </p:sp>
      <p:sp>
        <p:nvSpPr>
          <p:cNvPr id="33" name="TextBox 32">
            <a:extLst>
              <a:ext uri="{FF2B5EF4-FFF2-40B4-BE49-F238E27FC236}">
                <a16:creationId xmlns:a16="http://schemas.microsoft.com/office/drawing/2014/main" id="{22A55A57-6013-456E-7CD0-2A3318838F4D}"/>
              </a:ext>
            </a:extLst>
          </p:cNvPr>
          <p:cNvSpPr txBox="1"/>
          <p:nvPr/>
        </p:nvSpPr>
        <p:spPr>
          <a:xfrm>
            <a:off x="251952" y="6258339"/>
            <a:ext cx="4288353" cy="461665"/>
          </a:xfrm>
          <a:prstGeom prst="rect">
            <a:avLst/>
          </a:prstGeom>
          <a:noFill/>
        </p:spPr>
        <p:txBody>
          <a:bodyPr wrap="none" lIns="91440" tIns="45720" rIns="91440" bIns="45720" rtlCol="0" anchor="t">
            <a:spAutoFit/>
          </a:bodyPr>
          <a:lstStyle/>
          <a:p>
            <a:r>
              <a:rPr lang="en-US" sz="1200" dirty="0"/>
              <a:t>*KIND is a tool to run local Kubernetes clusters using docker</a:t>
            </a:r>
          </a:p>
          <a:p>
            <a:r>
              <a:rPr lang="en-US" sz="1200" dirty="0"/>
              <a:t> container as nodes</a:t>
            </a:r>
          </a:p>
        </p:txBody>
      </p:sp>
      <p:sp>
        <p:nvSpPr>
          <p:cNvPr id="34" name="TextBox 33">
            <a:extLst>
              <a:ext uri="{FF2B5EF4-FFF2-40B4-BE49-F238E27FC236}">
                <a16:creationId xmlns:a16="http://schemas.microsoft.com/office/drawing/2014/main" id="{B06517E7-936B-2065-A88D-16D6FAB1240B}"/>
              </a:ext>
            </a:extLst>
          </p:cNvPr>
          <p:cNvSpPr txBox="1"/>
          <p:nvPr/>
        </p:nvSpPr>
        <p:spPr>
          <a:xfrm>
            <a:off x="4312129" y="933382"/>
            <a:ext cx="4195379" cy="461665"/>
          </a:xfrm>
          <a:prstGeom prst="rect">
            <a:avLst/>
          </a:prstGeom>
          <a:noFill/>
        </p:spPr>
        <p:txBody>
          <a:bodyPr wrap="none" lIns="91440" tIns="45720" rIns="91440" bIns="45720" rtlCol="0" anchor="t">
            <a:spAutoFit/>
          </a:bodyPr>
          <a:lstStyle/>
          <a:p>
            <a:r>
              <a:rPr lang="en-US" sz="1200" dirty="0">
                <a:solidFill>
                  <a:srgbClr val="FF0000"/>
                </a:solidFill>
              </a:rPr>
              <a:t>For Cluster Deletion, the same process as cluster creation</a:t>
            </a:r>
          </a:p>
          <a:p>
            <a:r>
              <a:rPr lang="en-US" sz="1200" dirty="0">
                <a:solidFill>
                  <a:srgbClr val="FF0000"/>
                </a:solidFill>
              </a:rPr>
              <a:t> needs to be repeated</a:t>
            </a:r>
          </a:p>
        </p:txBody>
      </p:sp>
      <p:grpSp>
        <p:nvGrpSpPr>
          <p:cNvPr id="48" name="Group 47">
            <a:extLst>
              <a:ext uri="{FF2B5EF4-FFF2-40B4-BE49-F238E27FC236}">
                <a16:creationId xmlns:a16="http://schemas.microsoft.com/office/drawing/2014/main" id="{5E6E46F7-AA73-E4B0-F0B2-9543B01D1958}"/>
              </a:ext>
            </a:extLst>
          </p:cNvPr>
          <p:cNvGrpSpPr/>
          <p:nvPr/>
        </p:nvGrpSpPr>
        <p:grpSpPr>
          <a:xfrm>
            <a:off x="8836301" y="1254418"/>
            <a:ext cx="3167084" cy="2118143"/>
            <a:chOff x="7897635" y="3731769"/>
            <a:chExt cx="3622648" cy="2682407"/>
          </a:xfrm>
        </p:grpSpPr>
        <p:pic>
          <p:nvPicPr>
            <p:cNvPr id="25" name="Picture 24">
              <a:extLst>
                <a:ext uri="{FF2B5EF4-FFF2-40B4-BE49-F238E27FC236}">
                  <a16:creationId xmlns:a16="http://schemas.microsoft.com/office/drawing/2014/main" id="{C433CFEF-106D-6C1F-95C6-FCD02DCB4FE9}"/>
                </a:ext>
              </a:extLst>
            </p:cNvPr>
            <p:cNvPicPr>
              <a:picLocks noChangeAspect="1"/>
            </p:cNvPicPr>
            <p:nvPr/>
          </p:nvPicPr>
          <p:blipFill>
            <a:blip r:embed="rId6"/>
            <a:stretch>
              <a:fillRect/>
            </a:stretch>
          </p:blipFill>
          <p:spPr>
            <a:xfrm>
              <a:off x="8279338" y="3731769"/>
              <a:ext cx="1056899" cy="1056899"/>
            </a:xfrm>
            <a:prstGeom prst="rect">
              <a:avLst/>
            </a:prstGeom>
          </p:spPr>
        </p:pic>
        <p:sp>
          <p:nvSpPr>
            <p:cNvPr id="28" name="TextBox 27">
              <a:extLst>
                <a:ext uri="{FF2B5EF4-FFF2-40B4-BE49-F238E27FC236}">
                  <a16:creationId xmlns:a16="http://schemas.microsoft.com/office/drawing/2014/main" id="{A0206642-96BA-00CD-E98B-11425D15E608}"/>
                </a:ext>
              </a:extLst>
            </p:cNvPr>
            <p:cNvSpPr txBox="1"/>
            <p:nvPr/>
          </p:nvSpPr>
          <p:spPr>
            <a:xfrm>
              <a:off x="8279338" y="4201107"/>
              <a:ext cx="1197764" cy="307777"/>
            </a:xfrm>
            <a:prstGeom prst="rect">
              <a:avLst/>
            </a:prstGeom>
            <a:noFill/>
          </p:spPr>
          <p:txBody>
            <a:bodyPr wrap="none" rtlCol="0">
              <a:spAutoFit/>
            </a:bodyPr>
            <a:lstStyle/>
            <a:p>
              <a:r>
                <a:rPr lang="en-US" sz="1400" dirty="0"/>
                <a:t>Tenant-Org2</a:t>
              </a:r>
            </a:p>
          </p:txBody>
        </p:sp>
        <p:sp>
          <p:nvSpPr>
            <p:cNvPr id="36" name="Rectangle 35">
              <a:extLst>
                <a:ext uri="{FF2B5EF4-FFF2-40B4-BE49-F238E27FC236}">
                  <a16:creationId xmlns:a16="http://schemas.microsoft.com/office/drawing/2014/main" id="{571D2406-B979-F9B5-4F04-D02B8643AB8E}"/>
                </a:ext>
              </a:extLst>
            </p:cNvPr>
            <p:cNvSpPr/>
            <p:nvPr/>
          </p:nvSpPr>
          <p:spPr>
            <a:xfrm>
              <a:off x="7897635" y="3910054"/>
              <a:ext cx="3622648" cy="2358004"/>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7" name="Rounded Rectangle 36">
              <a:extLst>
                <a:ext uri="{FF2B5EF4-FFF2-40B4-BE49-F238E27FC236}">
                  <a16:creationId xmlns:a16="http://schemas.microsoft.com/office/drawing/2014/main" id="{F4DBB19D-793C-8721-FAA4-21DAA73B12CF}"/>
                </a:ext>
              </a:extLst>
            </p:cNvPr>
            <p:cNvSpPr/>
            <p:nvPr/>
          </p:nvSpPr>
          <p:spPr>
            <a:xfrm>
              <a:off x="8082422" y="4626103"/>
              <a:ext cx="1777554" cy="283979"/>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dirty="0">
                  <a:solidFill>
                    <a:schemeClr val="tx1"/>
                  </a:solidFill>
                </a:rPr>
                <a:t>L4/L7 Load Balancer</a:t>
              </a:r>
              <a:endParaRPr lang="en-US" sz="1050" dirty="0">
                <a:solidFill>
                  <a:schemeClr val="tx1"/>
                </a:solidFill>
                <a:cs typeface="Arial"/>
              </a:endParaRPr>
            </a:p>
          </p:txBody>
        </p:sp>
        <p:sp>
          <p:nvSpPr>
            <p:cNvPr id="38" name="Rounded Rectangle 37">
              <a:extLst>
                <a:ext uri="{FF2B5EF4-FFF2-40B4-BE49-F238E27FC236}">
                  <a16:creationId xmlns:a16="http://schemas.microsoft.com/office/drawing/2014/main" id="{2838634F-A4D4-D014-9C50-38948F069B5E}"/>
                </a:ext>
              </a:extLst>
            </p:cNvPr>
            <p:cNvSpPr/>
            <p:nvPr/>
          </p:nvSpPr>
          <p:spPr>
            <a:xfrm>
              <a:off x="8152910" y="5050045"/>
              <a:ext cx="1563560" cy="424826"/>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dirty="0">
                  <a:solidFill>
                    <a:schemeClr val="tx1"/>
                  </a:solidFill>
                </a:rPr>
                <a:t>Control plane VMs</a:t>
              </a:r>
              <a:endParaRPr lang="en-US" sz="1050" dirty="0">
                <a:solidFill>
                  <a:schemeClr val="tx1"/>
                </a:solidFill>
                <a:cs typeface="Arial"/>
              </a:endParaRPr>
            </a:p>
          </p:txBody>
        </p:sp>
        <p:sp>
          <p:nvSpPr>
            <p:cNvPr id="39" name="Rounded Rectangle 38">
              <a:extLst>
                <a:ext uri="{FF2B5EF4-FFF2-40B4-BE49-F238E27FC236}">
                  <a16:creationId xmlns:a16="http://schemas.microsoft.com/office/drawing/2014/main" id="{C0A29C89-6D34-AA6B-F606-DE6E55D8B19B}"/>
                </a:ext>
              </a:extLst>
            </p:cNvPr>
            <p:cNvSpPr/>
            <p:nvPr/>
          </p:nvSpPr>
          <p:spPr>
            <a:xfrm>
              <a:off x="8126804" y="5619415"/>
              <a:ext cx="1547445" cy="321549"/>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dirty="0">
                  <a:solidFill>
                    <a:schemeClr val="tx1"/>
                  </a:solidFill>
                </a:rPr>
                <a:t>Worker VMs</a:t>
              </a:r>
              <a:endParaRPr lang="en-US" sz="1050" dirty="0">
                <a:solidFill>
                  <a:schemeClr val="tx1"/>
                </a:solidFill>
                <a:cs typeface="Arial"/>
              </a:endParaRPr>
            </a:p>
          </p:txBody>
        </p:sp>
        <p:sp>
          <p:nvSpPr>
            <p:cNvPr id="40" name="TextBox 39">
              <a:extLst>
                <a:ext uri="{FF2B5EF4-FFF2-40B4-BE49-F238E27FC236}">
                  <a16:creationId xmlns:a16="http://schemas.microsoft.com/office/drawing/2014/main" id="{6714E12E-9453-57FD-CFBB-C242D88873C9}"/>
                </a:ext>
              </a:extLst>
            </p:cNvPr>
            <p:cNvSpPr txBox="1"/>
            <p:nvPr/>
          </p:nvSpPr>
          <p:spPr>
            <a:xfrm>
              <a:off x="8610707" y="4039331"/>
              <a:ext cx="1771319" cy="272350"/>
            </a:xfrm>
            <a:prstGeom prst="rect">
              <a:avLst/>
            </a:prstGeom>
            <a:noFill/>
          </p:spPr>
          <p:txBody>
            <a:bodyPr wrap="square" lIns="0" tIns="0" rIns="0" bIns="0" rtlCol="0" anchor="t">
              <a:spAutoFit/>
            </a:bodyPr>
            <a:lstStyle/>
            <a:p>
              <a:pPr algn="l">
                <a:lnSpc>
                  <a:spcPct val="130000"/>
                </a:lnSpc>
              </a:pPr>
              <a:r>
                <a:rPr lang="en-US" sz="1200" dirty="0">
                  <a:solidFill>
                    <a:schemeClr val="tx2"/>
                  </a:solidFill>
                </a:rPr>
                <a:t>Self-Managing Cluster</a:t>
              </a:r>
            </a:p>
          </p:txBody>
        </p:sp>
        <p:pic>
          <p:nvPicPr>
            <p:cNvPr id="41" name="Picture 40">
              <a:extLst>
                <a:ext uri="{FF2B5EF4-FFF2-40B4-BE49-F238E27FC236}">
                  <a16:creationId xmlns:a16="http://schemas.microsoft.com/office/drawing/2014/main" id="{913A9A21-F38F-4233-306B-E0A47811685B}"/>
                </a:ext>
              </a:extLst>
            </p:cNvPr>
            <p:cNvPicPr>
              <a:picLocks noChangeAspect="1"/>
            </p:cNvPicPr>
            <p:nvPr/>
          </p:nvPicPr>
          <p:blipFill>
            <a:blip r:embed="rId7"/>
            <a:stretch>
              <a:fillRect/>
            </a:stretch>
          </p:blipFill>
          <p:spPr>
            <a:xfrm>
              <a:off x="10623686" y="5888240"/>
              <a:ext cx="542388" cy="525936"/>
            </a:xfrm>
            <a:prstGeom prst="rect">
              <a:avLst/>
            </a:prstGeom>
          </p:spPr>
        </p:pic>
        <p:sp>
          <p:nvSpPr>
            <p:cNvPr id="42" name="Rectangle 41">
              <a:extLst>
                <a:ext uri="{FF2B5EF4-FFF2-40B4-BE49-F238E27FC236}">
                  <a16:creationId xmlns:a16="http://schemas.microsoft.com/office/drawing/2014/main" id="{2D002C28-3F93-BB61-E46B-2228238F3B0F}"/>
                </a:ext>
              </a:extLst>
            </p:cNvPr>
            <p:cNvSpPr/>
            <p:nvPr/>
          </p:nvSpPr>
          <p:spPr>
            <a:xfrm>
              <a:off x="10337220" y="4544085"/>
              <a:ext cx="784048" cy="18737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dirty="0">
                  <a:solidFill>
                    <a:schemeClr val="tx1"/>
                  </a:solidFill>
                </a:rPr>
                <a:t>CAPI</a:t>
              </a:r>
              <a:endParaRPr lang="en-US" sz="1050" dirty="0">
                <a:solidFill>
                  <a:schemeClr val="tx1"/>
                </a:solidFill>
                <a:cs typeface="Arial"/>
              </a:endParaRPr>
            </a:p>
          </p:txBody>
        </p:sp>
        <p:sp>
          <p:nvSpPr>
            <p:cNvPr id="43" name="Rectangle 42">
              <a:extLst>
                <a:ext uri="{FF2B5EF4-FFF2-40B4-BE49-F238E27FC236}">
                  <a16:creationId xmlns:a16="http://schemas.microsoft.com/office/drawing/2014/main" id="{963D44DC-9ED9-AD1F-C567-6B5DD210A1A2}"/>
                </a:ext>
              </a:extLst>
            </p:cNvPr>
            <p:cNvSpPr/>
            <p:nvPr/>
          </p:nvSpPr>
          <p:spPr>
            <a:xfrm>
              <a:off x="10349352" y="4830579"/>
              <a:ext cx="784048" cy="18737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dirty="0">
                  <a:solidFill>
                    <a:schemeClr val="tx1"/>
                  </a:solidFill>
                </a:rPr>
                <a:t>CNI</a:t>
              </a:r>
            </a:p>
          </p:txBody>
        </p:sp>
        <p:sp>
          <p:nvSpPr>
            <p:cNvPr id="44" name="Rectangle 43">
              <a:extLst>
                <a:ext uri="{FF2B5EF4-FFF2-40B4-BE49-F238E27FC236}">
                  <a16:creationId xmlns:a16="http://schemas.microsoft.com/office/drawing/2014/main" id="{EEF202E3-5FC6-5686-8A2A-A7C369C5ADB6}"/>
                </a:ext>
              </a:extLst>
            </p:cNvPr>
            <p:cNvSpPr/>
            <p:nvPr/>
          </p:nvSpPr>
          <p:spPr>
            <a:xfrm>
              <a:off x="10351073" y="5125549"/>
              <a:ext cx="784048" cy="18737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dirty="0">
                  <a:solidFill>
                    <a:schemeClr val="tx1"/>
                  </a:solidFill>
                </a:rPr>
                <a:t>CPI</a:t>
              </a:r>
            </a:p>
          </p:txBody>
        </p:sp>
        <p:sp>
          <p:nvSpPr>
            <p:cNvPr id="45" name="Rectangle 44">
              <a:extLst>
                <a:ext uri="{FF2B5EF4-FFF2-40B4-BE49-F238E27FC236}">
                  <a16:creationId xmlns:a16="http://schemas.microsoft.com/office/drawing/2014/main" id="{22E4B0B8-2474-7F23-C617-DF5F07859C90}"/>
                </a:ext>
              </a:extLst>
            </p:cNvPr>
            <p:cNvSpPr/>
            <p:nvPr/>
          </p:nvSpPr>
          <p:spPr>
            <a:xfrm>
              <a:off x="10337220" y="5420519"/>
              <a:ext cx="784048" cy="18737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dirty="0">
                  <a:solidFill>
                    <a:schemeClr val="tx1"/>
                  </a:solidFill>
                </a:rPr>
                <a:t>CSI</a:t>
              </a:r>
            </a:p>
          </p:txBody>
        </p:sp>
        <p:sp>
          <p:nvSpPr>
            <p:cNvPr id="46" name="Rectangle 45">
              <a:extLst>
                <a:ext uri="{FF2B5EF4-FFF2-40B4-BE49-F238E27FC236}">
                  <a16:creationId xmlns:a16="http://schemas.microsoft.com/office/drawing/2014/main" id="{1A26C444-6FD2-DDF9-4586-F9E471B5439A}"/>
                </a:ext>
              </a:extLst>
            </p:cNvPr>
            <p:cNvSpPr/>
            <p:nvPr/>
          </p:nvSpPr>
          <p:spPr>
            <a:xfrm>
              <a:off x="9916724" y="5661887"/>
              <a:ext cx="1287254" cy="28801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00" dirty="0">
                  <a:solidFill>
                    <a:schemeClr val="tx1"/>
                  </a:solidFill>
                </a:rPr>
                <a:t>Custom Operator</a:t>
              </a:r>
              <a:endParaRPr lang="en-US" sz="1000" dirty="0">
                <a:solidFill>
                  <a:schemeClr val="tx1"/>
                </a:solidFill>
                <a:cs typeface="Arial"/>
              </a:endParaRPr>
            </a:p>
          </p:txBody>
        </p:sp>
      </p:grpSp>
    </p:spTree>
    <p:extLst>
      <p:ext uri="{BB962C8B-B14F-4D97-AF65-F5344CB8AC3E}">
        <p14:creationId xmlns:p14="http://schemas.microsoft.com/office/powerpoint/2010/main" val="19264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nodeType="after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9"/>
                                        </p:tgtEl>
                                        <p:attrNameLst>
                                          <p:attrName>style.visibility</p:attrName>
                                        </p:attrNameLst>
                                      </p:cBhvr>
                                      <p:to>
                                        <p:strVal val="visible"/>
                                      </p:to>
                                    </p:set>
                                  </p:childTnLst>
                                </p:cTn>
                              </p:par>
                            </p:childTnLst>
                          </p:cTn>
                        </p:par>
                        <p:par>
                          <p:cTn id="50" fill="hold">
                            <p:stCondLst>
                              <p:cond delay="0"/>
                            </p:stCondLst>
                            <p:childTnLst>
                              <p:par>
                                <p:cTn id="51" presetID="1" presetClass="exit" presetSubtype="0" fill="hold" nodeType="afterEffect">
                                  <p:stCondLst>
                                    <p:cond delay="0"/>
                                  </p:stCondLst>
                                  <p:childTnLst>
                                    <p:set>
                                      <p:cBhvr>
                                        <p:cTn id="52" dur="1" fill="hold">
                                          <p:stCondLst>
                                            <p:cond delay="0"/>
                                          </p:stCondLst>
                                        </p:cTn>
                                        <p:tgtEl>
                                          <p:spTgt spid="26"/>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2"/>
                                        </p:tgtEl>
                                        <p:attrNameLst>
                                          <p:attrName>style.visibility</p:attrName>
                                        </p:attrNameLst>
                                      </p:cBhvr>
                                      <p:to>
                                        <p:strVal val="hidden"/>
                                      </p:to>
                                    </p:set>
                                  </p:childTnLst>
                                </p:cTn>
                              </p:par>
                              <p:par>
                                <p:cTn id="63" presetID="6" presetClass="emph" presetSubtype="0" fill="hold" grpId="2" nodeType="withEffect">
                                  <p:stCondLst>
                                    <p:cond delay="0"/>
                                  </p:stCondLst>
                                  <p:childTnLst>
                                    <p:animScale>
                                      <p:cBhvr>
                                        <p:cTn id="64" dur="2000" fill="hold"/>
                                        <p:tgtEl>
                                          <p:spTgt spid="9"/>
                                        </p:tgtEl>
                                      </p:cBhvr>
                                      <p:by x="150000" y="150000"/>
                                    </p:animScale>
                                  </p:childTnLst>
                                </p:cTn>
                              </p:par>
                            </p:childTnLst>
                          </p:cTn>
                        </p:par>
                        <p:par>
                          <p:cTn id="65" fill="hold">
                            <p:stCondLst>
                              <p:cond delay="2000"/>
                            </p:stCondLst>
                            <p:childTnLst>
                              <p:par>
                                <p:cTn id="66" presetID="1" presetClass="exit" presetSubtype="0" fill="hold" grpId="1" nodeType="afterEffect">
                                  <p:stCondLst>
                                    <p:cond delay="0"/>
                                  </p:stCondLst>
                                  <p:childTnLst>
                                    <p:set>
                                      <p:cBhvr>
                                        <p:cTn id="67" dur="1" fill="hold">
                                          <p:stCondLst>
                                            <p:cond delay="0"/>
                                          </p:stCondLst>
                                        </p:cTn>
                                        <p:tgtEl>
                                          <p:spTgt spid="9"/>
                                        </p:tgtEl>
                                        <p:attrNameLst>
                                          <p:attrName>style.visibility</p:attrName>
                                        </p:attrNameLst>
                                      </p:cBhvr>
                                      <p:to>
                                        <p:strVal val="hidden"/>
                                      </p:to>
                                    </p:set>
                                  </p:childTnLst>
                                </p:cTn>
                              </p:par>
                            </p:childTnLst>
                          </p:cTn>
                        </p:par>
                        <p:par>
                          <p:cTn id="68" fill="hold">
                            <p:stCondLst>
                              <p:cond delay="2000"/>
                            </p:stCondLst>
                            <p:childTnLst>
                              <p:par>
                                <p:cTn id="69" presetID="1" presetClass="exit" presetSubtype="0" fill="hold" nodeType="afterEffect">
                                  <p:stCondLst>
                                    <p:cond delay="0"/>
                                  </p:stCondLst>
                                  <p:childTnLst>
                                    <p:set>
                                      <p:cBhvr>
                                        <p:cTn id="70" dur="1" fill="hold">
                                          <p:stCondLst>
                                            <p:cond delay="0"/>
                                          </p:stCondLst>
                                        </p:cTn>
                                        <p:tgtEl>
                                          <p:spTgt spid="29"/>
                                        </p:tgtEl>
                                        <p:attrNameLst>
                                          <p:attrName>style.visibility</p:attrName>
                                        </p:attrNameLst>
                                      </p:cBhvr>
                                      <p:to>
                                        <p:strVal val="hidden"/>
                                      </p:to>
                                    </p:set>
                                  </p:childTnLst>
                                </p:cTn>
                              </p:par>
                            </p:childTnLst>
                          </p:cTn>
                        </p:par>
                        <p:par>
                          <p:cTn id="71" fill="hold">
                            <p:stCondLst>
                              <p:cond delay="2000"/>
                            </p:stCondLst>
                            <p:childTnLst>
                              <p:par>
                                <p:cTn id="72" presetID="1" presetClass="exit" presetSubtype="0" fill="hold" grpId="1" nodeType="afterEffect">
                                  <p:stCondLst>
                                    <p:cond delay="0"/>
                                  </p:stCondLst>
                                  <p:childTnLst>
                                    <p:set>
                                      <p:cBhvr>
                                        <p:cTn id="73" dur="1" fill="hold">
                                          <p:stCondLst>
                                            <p:cond delay="0"/>
                                          </p:stCondLst>
                                        </p:cTn>
                                        <p:tgtEl>
                                          <p:spTgt spid="19"/>
                                        </p:tgtEl>
                                        <p:attrNameLst>
                                          <p:attrName>style.visibility</p:attrName>
                                        </p:attrNameLst>
                                      </p:cBhvr>
                                      <p:to>
                                        <p:strVal val="hidden"/>
                                      </p:to>
                                    </p:set>
                                  </p:childTnLst>
                                </p:cTn>
                              </p:par>
                            </p:childTnLst>
                          </p:cTn>
                        </p:par>
                        <p:par>
                          <p:cTn id="74" fill="hold">
                            <p:stCondLst>
                              <p:cond delay="2000"/>
                            </p:stCondLst>
                            <p:childTnLst>
                              <p:par>
                                <p:cTn id="75" presetID="1" presetClass="entr" presetSubtype="0"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par>
                                <p:cTn id="91" presetID="1" presetClass="exit" presetSubtype="0" fill="hold" grpId="2" nodeType="withEffect">
                                  <p:stCondLst>
                                    <p:cond delay="0"/>
                                  </p:stCondLst>
                                  <p:childTnLst>
                                    <p:set>
                                      <p:cBhvr>
                                        <p:cTn id="92" dur="1" fill="hold">
                                          <p:stCondLst>
                                            <p:cond delay="0"/>
                                          </p:stCondLst>
                                        </p:cTn>
                                        <p:tgtEl>
                                          <p:spTgt spid="23"/>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27" grpId="0"/>
      <p:bldP spid="2" grpId="0" animBg="1"/>
      <p:bldP spid="6" grpId="0" animBg="1"/>
      <p:bldP spid="6" grpId="1" animBg="1"/>
      <p:bldP spid="9" grpId="0" animBg="1"/>
      <p:bldP spid="9" grpId="1" animBg="1"/>
      <p:bldP spid="9" grpId="2" animBg="1"/>
      <p:bldP spid="19" grpId="0"/>
      <p:bldP spid="19" grpId="1"/>
      <p:bldP spid="23" grpId="1" animBg="1"/>
      <p:bldP spid="23" grpId="2" animBg="1"/>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 name="Google Shape;98;g21f9ac1f608_1_3">
            <a:extLst>
              <a:ext uri="{FF2B5EF4-FFF2-40B4-BE49-F238E27FC236}">
                <a16:creationId xmlns:a16="http://schemas.microsoft.com/office/drawing/2014/main" id="{89E454B7-330A-E354-0FBA-F3CB751A171B}"/>
              </a:ext>
            </a:extLst>
          </p:cNvPr>
          <p:cNvSpPr txBox="1"/>
          <p:nvPr/>
        </p:nvSpPr>
        <p:spPr>
          <a:xfrm>
            <a:off x="453371" y="1165636"/>
            <a:ext cx="10515600" cy="4884874"/>
          </a:xfrm>
          <a:prstGeom prst="rect">
            <a:avLst/>
          </a:prstGeom>
          <a:noFill/>
          <a:ln>
            <a:noFill/>
          </a:ln>
        </p:spPr>
        <p:txBody>
          <a:bodyPr spcFirstLastPara="1" wrap="square" lIns="91425" tIns="45700" rIns="91425" bIns="45700" anchor="t" anchorCtr="0">
            <a:normAutofit/>
          </a:bodyPr>
          <a:lstStyle/>
          <a:p>
            <a:pPr>
              <a:lnSpc>
                <a:spcPct val="90000"/>
              </a:lnSpc>
              <a:buClr>
                <a:srgbClr val="262626"/>
              </a:buClr>
              <a:buSzPts val="1800"/>
            </a:pPr>
            <a:endParaRPr lang="en-US" sz="1800" dirty="0">
              <a:solidFill>
                <a:srgbClr val="262626"/>
              </a:solidFill>
            </a:endParaRPr>
          </a:p>
          <a:p>
            <a:pPr marL="342900" indent="-342900">
              <a:spcBef>
                <a:spcPts val="1200"/>
              </a:spcBef>
              <a:buAutoNum type="arabicPeriod"/>
            </a:pPr>
            <a:r>
              <a:rPr lang="en-US" sz="1600" dirty="0">
                <a:solidFill>
                  <a:srgbClr val="262626"/>
                </a:solidFill>
              </a:rPr>
              <a:t>Cluster Management - Updates and Upgrades</a:t>
            </a:r>
            <a:endParaRPr lang="en-US" sz="1600" dirty="0"/>
          </a:p>
          <a:p>
            <a:pPr marL="800100" lvl="1" indent="-342900">
              <a:spcBef>
                <a:spcPts val="1200"/>
              </a:spcBef>
              <a:buAutoNum type="alphaLcParenR"/>
            </a:pPr>
            <a:r>
              <a:rPr lang="en-US" sz="1600" dirty="0">
                <a:solidFill>
                  <a:srgbClr val="262626"/>
                </a:solidFill>
              </a:rPr>
              <a:t>As a CAPI savvy tenant user, I can access the cluster directly to run </a:t>
            </a:r>
            <a:r>
              <a:rPr lang="en-US" sz="1600" dirty="0" err="1">
                <a:solidFill>
                  <a:schemeClr val="accent5">
                    <a:lumMod val="75000"/>
                  </a:schemeClr>
                </a:solidFill>
              </a:rPr>
              <a:t>kubectl</a:t>
            </a:r>
            <a:r>
              <a:rPr lang="en-US" sz="1600" dirty="0">
                <a:solidFill>
                  <a:schemeClr val="accent5">
                    <a:lumMod val="75000"/>
                  </a:schemeClr>
                </a:solidFill>
              </a:rPr>
              <a:t> apply –f </a:t>
            </a:r>
            <a:r>
              <a:rPr lang="en-US" sz="1600" dirty="0" err="1">
                <a:solidFill>
                  <a:schemeClr val="accent5">
                    <a:lumMod val="75000"/>
                  </a:schemeClr>
                </a:solidFill>
              </a:rPr>
              <a:t>resize_cluster.yaml</a:t>
            </a:r>
            <a:endParaRPr lang="en-US" sz="1600" dirty="0">
              <a:solidFill>
                <a:schemeClr val="accent5">
                  <a:lumMod val="75000"/>
                </a:schemeClr>
              </a:solidFill>
            </a:endParaRPr>
          </a:p>
          <a:p>
            <a:pPr marL="800100" lvl="1" indent="-342900">
              <a:spcBef>
                <a:spcPts val="1200"/>
              </a:spcBef>
              <a:buAutoNum type="alphaLcParenR"/>
            </a:pPr>
            <a:r>
              <a:rPr lang="en-US" sz="1600" dirty="0">
                <a:solidFill>
                  <a:srgbClr val="262626"/>
                </a:solidFill>
              </a:rPr>
              <a:t>As a novice Kubernetes user, I want to click the UI buttons to resize or upgrade the cluster.</a:t>
            </a:r>
          </a:p>
          <a:p>
            <a:pPr marL="342900" indent="-342900">
              <a:spcBef>
                <a:spcPts val="1200"/>
              </a:spcBef>
              <a:buAutoNum type="arabicPeriod"/>
            </a:pPr>
            <a:r>
              <a:rPr lang="en-US" sz="1600" dirty="0">
                <a:solidFill>
                  <a:srgbClr val="262626"/>
                </a:solidFill>
              </a:rPr>
              <a:t>Application Management</a:t>
            </a:r>
            <a:endParaRPr lang="en-US" sz="1600" dirty="0"/>
          </a:p>
          <a:p>
            <a:pPr marL="800100" lvl="1" indent="-342900">
              <a:spcBef>
                <a:spcPts val="1200"/>
              </a:spcBef>
              <a:buAutoNum type="alphaLcParenR"/>
            </a:pPr>
            <a:r>
              <a:rPr lang="en-US" sz="1600" dirty="0">
                <a:solidFill>
                  <a:srgbClr val="262626"/>
                </a:solidFill>
              </a:rPr>
              <a:t>As a cloud provider, how do I facilitate the upgrade of CAPI, CPI, CNI, CSI on all the workload clusters?</a:t>
            </a:r>
          </a:p>
          <a:p>
            <a:pPr marL="800100" lvl="1" indent="-342900">
              <a:spcBef>
                <a:spcPts val="1200"/>
              </a:spcBef>
              <a:buSzPts val="1800"/>
              <a:buAutoNum type="alphaLcParenR"/>
            </a:pPr>
            <a:r>
              <a:rPr lang="en-US" sz="1600" dirty="0">
                <a:solidFill>
                  <a:srgbClr val="262626"/>
                </a:solidFill>
              </a:rPr>
              <a:t>As a cloud provider, how do I install certain applications on the clusters?</a:t>
            </a:r>
            <a:endParaRPr lang="en-US" sz="1600" dirty="0"/>
          </a:p>
          <a:p>
            <a:pPr marL="800100" lvl="1" indent="-342900">
              <a:spcBef>
                <a:spcPts val="1200"/>
              </a:spcBef>
              <a:buSzPts val="1800"/>
              <a:buAutoNum type="alphaLcParenR"/>
            </a:pPr>
            <a:r>
              <a:rPr lang="en-US" sz="1600" dirty="0">
                <a:solidFill>
                  <a:srgbClr val="262626"/>
                </a:solidFill>
              </a:rPr>
              <a:t>As a tenant user, how do I install my own applications on the clusters?</a:t>
            </a:r>
          </a:p>
          <a:p>
            <a:pPr marL="342900" indent="-342900">
              <a:spcBef>
                <a:spcPts val="1200"/>
              </a:spcBef>
              <a:buAutoNum type="arabicPeriod"/>
            </a:pPr>
            <a:r>
              <a:rPr lang="en-US" sz="1600" dirty="0">
                <a:solidFill>
                  <a:srgbClr val="262626"/>
                </a:solidFill>
              </a:rPr>
              <a:t>Policy Management</a:t>
            </a:r>
            <a:endParaRPr lang="en-US" sz="1600" dirty="0"/>
          </a:p>
          <a:p>
            <a:pPr marL="800100" lvl="1" indent="-342900">
              <a:spcBef>
                <a:spcPts val="1200"/>
              </a:spcBef>
              <a:buAutoNum type="alphaLcParenR"/>
            </a:pPr>
            <a:r>
              <a:rPr lang="en-US" sz="1600" dirty="0">
                <a:solidFill>
                  <a:srgbClr val="262626"/>
                </a:solidFill>
              </a:rPr>
              <a:t>As a cloud provider, how do I apply network policies on a set of clusters? (or) set a container registry on a group of clusters?</a:t>
            </a:r>
          </a:p>
          <a:p>
            <a:pPr marL="457200" lvl="1">
              <a:spcBef>
                <a:spcPts val="1200"/>
              </a:spcBef>
            </a:pPr>
            <a:endParaRPr lang="en-US" sz="1800" dirty="0">
              <a:solidFill>
                <a:srgbClr val="262626"/>
              </a:solidFill>
            </a:endParaRPr>
          </a:p>
        </p:txBody>
      </p:sp>
      <p:sp>
        <p:nvSpPr>
          <p:cNvPr id="2" name="Google Shape;97;g21f9ac1f608_1_3">
            <a:extLst>
              <a:ext uri="{FF2B5EF4-FFF2-40B4-BE49-F238E27FC236}">
                <a16:creationId xmlns:a16="http://schemas.microsoft.com/office/drawing/2014/main" id="{17F340E4-1DC8-478A-734B-0BFFBA4DC646}"/>
              </a:ext>
            </a:extLst>
          </p:cNvPr>
          <p:cNvSpPr txBox="1"/>
          <p:nvPr/>
        </p:nvSpPr>
        <p:spPr>
          <a:xfrm>
            <a:off x="383804" y="230910"/>
            <a:ext cx="10515600" cy="510922"/>
          </a:xfrm>
          <a:prstGeom prst="rect">
            <a:avLst/>
          </a:prstGeom>
          <a:noFill/>
          <a:ln>
            <a:noFill/>
          </a:ln>
        </p:spPr>
        <p:txBody>
          <a:bodyPr spcFirstLastPara="1" wrap="square" lIns="91425" tIns="45700" rIns="91425" bIns="45700" anchor="ctr" anchorCtr="0">
            <a:normAutofit fontScale="92500" lnSpcReduction="20000"/>
          </a:bodyPr>
          <a:lstStyle/>
          <a:p>
            <a:pPr>
              <a:lnSpc>
                <a:spcPct val="90000"/>
              </a:lnSpc>
            </a:pPr>
            <a:r>
              <a:rPr lang="en-CA" sz="4000" b="1" dirty="0">
                <a:solidFill>
                  <a:srgbClr val="002C9D"/>
                </a:solidFill>
              </a:rPr>
              <a:t>Updates, Upgrades and Fleet Management</a:t>
            </a:r>
            <a:endParaRPr lang="en-US" dirty="0"/>
          </a:p>
        </p:txBody>
      </p:sp>
    </p:spTree>
    <p:extLst>
      <p:ext uri="{BB962C8B-B14F-4D97-AF65-F5344CB8AC3E}">
        <p14:creationId xmlns:p14="http://schemas.microsoft.com/office/powerpoint/2010/main" val="38950766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6" name="Rectangle 15">
            <a:extLst>
              <a:ext uri="{FF2B5EF4-FFF2-40B4-BE49-F238E27FC236}">
                <a16:creationId xmlns:a16="http://schemas.microsoft.com/office/drawing/2014/main" id="{AEBB395E-68FA-C6A3-1954-12CC2EE8A66D}"/>
              </a:ext>
            </a:extLst>
          </p:cNvPr>
          <p:cNvSpPr/>
          <p:nvPr/>
        </p:nvSpPr>
        <p:spPr>
          <a:xfrm>
            <a:off x="8212804" y="1132348"/>
            <a:ext cx="3619090" cy="5486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Google Shape;97;g21f9ac1f608_1_3"/>
          <p:cNvSpPr txBox="1"/>
          <p:nvPr/>
        </p:nvSpPr>
        <p:spPr>
          <a:xfrm>
            <a:off x="383804" y="230910"/>
            <a:ext cx="10515600" cy="510922"/>
          </a:xfrm>
          <a:prstGeom prst="rect">
            <a:avLst/>
          </a:prstGeom>
          <a:noFill/>
          <a:ln>
            <a:noFill/>
          </a:ln>
        </p:spPr>
        <p:txBody>
          <a:bodyPr spcFirstLastPara="1" wrap="square" lIns="91425" tIns="45700" rIns="91425" bIns="45700" anchor="ctr" anchorCtr="0">
            <a:normAutofit fontScale="92500" lnSpcReduction="20000"/>
          </a:bodyPr>
          <a:lstStyle/>
          <a:p>
            <a:pPr>
              <a:lnSpc>
                <a:spcPct val="90000"/>
              </a:lnSpc>
            </a:pPr>
            <a:r>
              <a:rPr lang="en-CA" sz="4000" b="1" dirty="0">
                <a:solidFill>
                  <a:srgbClr val="002C9D"/>
                </a:solidFill>
              </a:rPr>
              <a:t>Updates, Upgrades and Fleet Management</a:t>
            </a:r>
            <a:endParaRPr lang="en-US" dirty="0"/>
          </a:p>
        </p:txBody>
      </p:sp>
      <p:sp>
        <p:nvSpPr>
          <p:cNvPr id="98" name="Google Shape;98;g21f9ac1f608_1_3"/>
          <p:cNvSpPr txBox="1"/>
          <p:nvPr/>
        </p:nvSpPr>
        <p:spPr>
          <a:xfrm>
            <a:off x="218949" y="933723"/>
            <a:ext cx="6578598" cy="5348700"/>
          </a:xfrm>
          <a:prstGeom prst="rect">
            <a:avLst/>
          </a:prstGeom>
          <a:noFill/>
          <a:ln>
            <a:noFill/>
          </a:ln>
        </p:spPr>
        <p:txBody>
          <a:bodyPr spcFirstLastPara="1" wrap="square" lIns="91425" tIns="45700" rIns="91425" bIns="45700" anchor="t" anchorCtr="0">
            <a:normAutofit/>
          </a:bodyPr>
          <a:lstStyle/>
          <a:p>
            <a:pPr marL="342900" lvl="2">
              <a:lnSpc>
                <a:spcPct val="110000"/>
              </a:lnSpc>
              <a:buSzPts val="1800"/>
            </a:pPr>
            <a:endParaRPr lang="en-US" sz="1600" dirty="0">
              <a:solidFill>
                <a:srgbClr val="262626"/>
              </a:solidFill>
            </a:endParaRPr>
          </a:p>
          <a:p>
            <a:pPr lvl="3">
              <a:lnSpc>
                <a:spcPct val="110000"/>
              </a:lnSpc>
            </a:pPr>
            <a:r>
              <a:rPr lang="en-US" sz="1600" dirty="0">
                <a:solidFill>
                  <a:srgbClr val="C00000"/>
                </a:solidFill>
              </a:rPr>
              <a:t>How to propagate the User Intent to the target cluster?</a:t>
            </a:r>
          </a:p>
          <a:p>
            <a:pPr lvl="3">
              <a:lnSpc>
                <a:spcPct val="110000"/>
              </a:lnSpc>
            </a:pPr>
            <a:endParaRPr lang="en-US" sz="1600" dirty="0">
              <a:solidFill>
                <a:srgbClr val="262626"/>
              </a:solidFill>
            </a:endParaRPr>
          </a:p>
          <a:p>
            <a:pPr marL="342900" lvl="3" indent="-342900">
              <a:lnSpc>
                <a:spcPct val="110000"/>
              </a:lnSpc>
              <a:buAutoNum type="arabicPeriod"/>
            </a:pPr>
            <a:r>
              <a:rPr lang="en-US" sz="1600" b="1" dirty="0">
                <a:solidFill>
                  <a:srgbClr val="262626"/>
                </a:solidFill>
              </a:rPr>
              <a:t>Push model:</a:t>
            </a:r>
            <a:r>
              <a:rPr lang="en-US" sz="1600" dirty="0">
                <a:solidFill>
                  <a:srgbClr val="262626"/>
                </a:solidFill>
              </a:rPr>
              <a:t> Kubernetes Engine pushes the user/admin intent to the Kubernetes cluster</a:t>
            </a:r>
            <a:endParaRPr lang="en-US" sz="1600" dirty="0"/>
          </a:p>
          <a:p>
            <a:pPr marL="342900" lvl="3" indent="-342900">
              <a:lnSpc>
                <a:spcPct val="110000"/>
              </a:lnSpc>
              <a:buAutoNum type="arabicPeriod"/>
            </a:pPr>
            <a:endParaRPr lang="en-US" sz="1600" dirty="0">
              <a:solidFill>
                <a:srgbClr val="262626"/>
              </a:solidFill>
            </a:endParaRPr>
          </a:p>
          <a:p>
            <a:pPr marL="342900" lvl="3" indent="-342900">
              <a:lnSpc>
                <a:spcPct val="110000"/>
              </a:lnSpc>
              <a:buAutoNum type="arabicPeriod"/>
            </a:pPr>
            <a:r>
              <a:rPr lang="en-US" sz="1600" b="1" dirty="0">
                <a:solidFill>
                  <a:schemeClr val="bg1">
                    <a:lumMod val="65000"/>
                  </a:schemeClr>
                </a:solidFill>
              </a:rPr>
              <a:t>Pull model:</a:t>
            </a:r>
            <a:r>
              <a:rPr lang="en-US" sz="1600" dirty="0">
                <a:solidFill>
                  <a:schemeClr val="bg1">
                    <a:lumMod val="65000"/>
                  </a:schemeClr>
                </a:solidFill>
              </a:rPr>
              <a:t> Custom Operator inside the Kubernetes cluster pulls the user intent and applies it.</a:t>
            </a:r>
          </a:p>
          <a:p>
            <a:pPr marL="342900" marR="0" lvl="0" algn="l">
              <a:lnSpc>
                <a:spcPct val="110000"/>
              </a:lnSpc>
              <a:spcBef>
                <a:spcPts val="0"/>
              </a:spcBef>
              <a:spcAft>
                <a:spcPts val="0"/>
              </a:spcAft>
              <a:buSzPts val="1800"/>
            </a:pPr>
            <a:endParaRPr lang="en-US" sz="1800" dirty="0">
              <a:solidFill>
                <a:srgbClr val="262626"/>
              </a:solidFill>
            </a:endParaRPr>
          </a:p>
          <a:p>
            <a:pPr marL="342900" marR="0" lvl="0" algn="l">
              <a:lnSpc>
                <a:spcPct val="110000"/>
              </a:lnSpc>
              <a:spcBef>
                <a:spcPts val="0"/>
              </a:spcBef>
              <a:spcAft>
                <a:spcPts val="0"/>
              </a:spcAft>
              <a:buSzPts val="1800"/>
              <a:buAutoNum type="arabicPeriod"/>
            </a:pPr>
            <a:endParaRPr lang="en-US" sz="1800" dirty="0">
              <a:solidFill>
                <a:srgbClr val="262626"/>
              </a:solidFill>
            </a:endParaRPr>
          </a:p>
          <a:p>
            <a:pPr marL="342900" marR="0" lvl="0" algn="l">
              <a:lnSpc>
                <a:spcPct val="110000"/>
              </a:lnSpc>
              <a:spcBef>
                <a:spcPts val="0"/>
              </a:spcBef>
              <a:spcAft>
                <a:spcPts val="0"/>
              </a:spcAft>
              <a:buSzPts val="1800"/>
            </a:pPr>
            <a:endParaRPr lang="en-US" sz="1800" dirty="0">
              <a:solidFill>
                <a:srgbClr val="C00000"/>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p:txBody>
      </p:sp>
      <p:sp>
        <p:nvSpPr>
          <p:cNvPr id="2" name="Rectangle 1">
            <a:extLst>
              <a:ext uri="{FF2B5EF4-FFF2-40B4-BE49-F238E27FC236}">
                <a16:creationId xmlns:a16="http://schemas.microsoft.com/office/drawing/2014/main" id="{4472AABE-BD7B-11AE-574F-46D43399E1F6}"/>
              </a:ext>
            </a:extLst>
          </p:cNvPr>
          <p:cNvSpPr/>
          <p:nvPr/>
        </p:nvSpPr>
        <p:spPr>
          <a:xfrm>
            <a:off x="9940413" y="1758745"/>
            <a:ext cx="1371600" cy="19939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3730937-EB97-F8D3-FDB0-FDF39A915FF2}"/>
              </a:ext>
            </a:extLst>
          </p:cNvPr>
          <p:cNvSpPr/>
          <p:nvPr/>
        </p:nvSpPr>
        <p:spPr>
          <a:xfrm>
            <a:off x="9950655" y="4130777"/>
            <a:ext cx="1371600" cy="201930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5" name="Rectangle 4">
            <a:extLst>
              <a:ext uri="{FF2B5EF4-FFF2-40B4-BE49-F238E27FC236}">
                <a16:creationId xmlns:a16="http://schemas.microsoft.com/office/drawing/2014/main" id="{A918CEDA-B913-A740-9B4E-B28B1E697F0A}"/>
              </a:ext>
            </a:extLst>
          </p:cNvPr>
          <p:cNvSpPr/>
          <p:nvPr/>
        </p:nvSpPr>
        <p:spPr>
          <a:xfrm>
            <a:off x="7768712" y="1873865"/>
            <a:ext cx="1101213" cy="40898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Kubernetes Engine</a:t>
            </a:r>
            <a:endParaRPr lang="en-US"/>
          </a:p>
        </p:txBody>
      </p:sp>
      <p:pic>
        <p:nvPicPr>
          <p:cNvPr id="7" name="Picture 6">
            <a:extLst>
              <a:ext uri="{FF2B5EF4-FFF2-40B4-BE49-F238E27FC236}">
                <a16:creationId xmlns:a16="http://schemas.microsoft.com/office/drawing/2014/main" id="{3D991A73-29A5-39EA-5364-C24FA6C51D08}"/>
              </a:ext>
            </a:extLst>
          </p:cNvPr>
          <p:cNvPicPr>
            <a:picLocks noChangeAspect="1"/>
          </p:cNvPicPr>
          <p:nvPr/>
        </p:nvPicPr>
        <p:blipFill>
          <a:blip r:embed="rId3"/>
          <a:stretch>
            <a:fillRect/>
          </a:stretch>
        </p:blipFill>
        <p:spPr>
          <a:xfrm>
            <a:off x="10239616" y="2229100"/>
            <a:ext cx="484019" cy="469338"/>
          </a:xfrm>
          <a:prstGeom prst="rect">
            <a:avLst/>
          </a:prstGeom>
        </p:spPr>
      </p:pic>
      <p:pic>
        <p:nvPicPr>
          <p:cNvPr id="9" name="Picture 8">
            <a:extLst>
              <a:ext uri="{FF2B5EF4-FFF2-40B4-BE49-F238E27FC236}">
                <a16:creationId xmlns:a16="http://schemas.microsoft.com/office/drawing/2014/main" id="{CC7AF821-0A88-BBE7-BCC4-3828CA2C7E24}"/>
              </a:ext>
            </a:extLst>
          </p:cNvPr>
          <p:cNvPicPr>
            <a:picLocks noChangeAspect="1"/>
          </p:cNvPicPr>
          <p:nvPr/>
        </p:nvPicPr>
        <p:blipFill>
          <a:blip r:embed="rId3"/>
          <a:stretch>
            <a:fillRect/>
          </a:stretch>
        </p:blipFill>
        <p:spPr>
          <a:xfrm>
            <a:off x="10301068" y="5256207"/>
            <a:ext cx="484019" cy="469338"/>
          </a:xfrm>
          <a:prstGeom prst="rect">
            <a:avLst/>
          </a:prstGeom>
        </p:spPr>
      </p:pic>
      <p:pic>
        <p:nvPicPr>
          <p:cNvPr id="11" name="Picture 10">
            <a:extLst>
              <a:ext uri="{FF2B5EF4-FFF2-40B4-BE49-F238E27FC236}">
                <a16:creationId xmlns:a16="http://schemas.microsoft.com/office/drawing/2014/main" id="{F4C0676C-DF78-C6AA-E39F-E57FA52B701A}"/>
              </a:ext>
            </a:extLst>
          </p:cNvPr>
          <p:cNvPicPr>
            <a:picLocks noChangeAspect="1"/>
          </p:cNvPicPr>
          <p:nvPr/>
        </p:nvPicPr>
        <p:blipFill>
          <a:blip r:embed="rId3"/>
          <a:stretch>
            <a:fillRect/>
          </a:stretch>
        </p:blipFill>
        <p:spPr>
          <a:xfrm>
            <a:off x="10301068" y="4514281"/>
            <a:ext cx="484019" cy="469338"/>
          </a:xfrm>
          <a:prstGeom prst="rect">
            <a:avLst/>
          </a:prstGeom>
        </p:spPr>
      </p:pic>
      <p:pic>
        <p:nvPicPr>
          <p:cNvPr id="13" name="Picture 12">
            <a:extLst>
              <a:ext uri="{FF2B5EF4-FFF2-40B4-BE49-F238E27FC236}">
                <a16:creationId xmlns:a16="http://schemas.microsoft.com/office/drawing/2014/main" id="{898AA3B3-AB79-7CDF-E08F-9AEF17A914C8}"/>
              </a:ext>
            </a:extLst>
          </p:cNvPr>
          <p:cNvPicPr>
            <a:picLocks noChangeAspect="1"/>
          </p:cNvPicPr>
          <p:nvPr/>
        </p:nvPicPr>
        <p:blipFill>
          <a:blip r:embed="rId3"/>
          <a:stretch>
            <a:fillRect/>
          </a:stretch>
        </p:blipFill>
        <p:spPr>
          <a:xfrm>
            <a:off x="10239616" y="2932516"/>
            <a:ext cx="484019" cy="469338"/>
          </a:xfrm>
          <a:prstGeom prst="rect">
            <a:avLst/>
          </a:prstGeom>
        </p:spPr>
      </p:pic>
      <p:sp>
        <p:nvSpPr>
          <p:cNvPr id="14" name="TextBox 13">
            <a:extLst>
              <a:ext uri="{FF2B5EF4-FFF2-40B4-BE49-F238E27FC236}">
                <a16:creationId xmlns:a16="http://schemas.microsoft.com/office/drawing/2014/main" id="{E4F4729A-BDCF-4DD6-B26D-0A9467B5F56C}"/>
              </a:ext>
            </a:extLst>
          </p:cNvPr>
          <p:cNvSpPr txBox="1"/>
          <p:nvPr/>
        </p:nvSpPr>
        <p:spPr>
          <a:xfrm>
            <a:off x="10001864" y="1824294"/>
            <a:ext cx="14650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Tenant Org1</a:t>
            </a:r>
          </a:p>
        </p:txBody>
      </p:sp>
      <p:sp>
        <p:nvSpPr>
          <p:cNvPr id="17" name="TextBox 16">
            <a:extLst>
              <a:ext uri="{FF2B5EF4-FFF2-40B4-BE49-F238E27FC236}">
                <a16:creationId xmlns:a16="http://schemas.microsoft.com/office/drawing/2014/main" id="{B2B054A2-826E-00FB-EA55-B6637395578E}"/>
              </a:ext>
            </a:extLst>
          </p:cNvPr>
          <p:cNvSpPr txBox="1"/>
          <p:nvPr/>
        </p:nvSpPr>
        <p:spPr>
          <a:xfrm>
            <a:off x="10001864" y="4134873"/>
            <a:ext cx="14650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Tenant Org 2</a:t>
            </a:r>
          </a:p>
        </p:txBody>
      </p:sp>
      <p:sp>
        <p:nvSpPr>
          <p:cNvPr id="18" name="TextBox 17">
            <a:extLst>
              <a:ext uri="{FF2B5EF4-FFF2-40B4-BE49-F238E27FC236}">
                <a16:creationId xmlns:a16="http://schemas.microsoft.com/office/drawing/2014/main" id="{2DE63CB3-BEA2-6691-4686-2AE89CDCE6CC}"/>
              </a:ext>
            </a:extLst>
          </p:cNvPr>
          <p:cNvSpPr txBox="1"/>
          <p:nvPr/>
        </p:nvSpPr>
        <p:spPr>
          <a:xfrm>
            <a:off x="8281218" y="1172906"/>
            <a:ext cx="39107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Multitenant Cloud (VMware Cloud Director)</a:t>
            </a:r>
          </a:p>
        </p:txBody>
      </p:sp>
      <p:cxnSp>
        <p:nvCxnSpPr>
          <p:cNvPr id="19" name="Straight Arrow Connector 18">
            <a:extLst>
              <a:ext uri="{FF2B5EF4-FFF2-40B4-BE49-F238E27FC236}">
                <a16:creationId xmlns:a16="http://schemas.microsoft.com/office/drawing/2014/main" id="{65F3085F-D623-2908-FA5B-8ADA59CCCB1B}"/>
              </a:ext>
            </a:extLst>
          </p:cNvPr>
          <p:cNvCxnSpPr/>
          <p:nvPr/>
        </p:nvCxnSpPr>
        <p:spPr>
          <a:xfrm flipV="1">
            <a:off x="8837356" y="2623369"/>
            <a:ext cx="1492045" cy="1101212"/>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C83F203-8E86-5F78-95B6-A46E41B22160}"/>
              </a:ext>
            </a:extLst>
          </p:cNvPr>
          <p:cNvCxnSpPr>
            <a:cxnSpLocks/>
          </p:cNvCxnSpPr>
          <p:nvPr/>
        </p:nvCxnSpPr>
        <p:spPr>
          <a:xfrm flipV="1">
            <a:off x="8825066" y="3225593"/>
            <a:ext cx="1393722" cy="5973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F1B050A-391A-6F21-337D-0067BD99D825}"/>
              </a:ext>
            </a:extLst>
          </p:cNvPr>
          <p:cNvCxnSpPr>
            <a:cxnSpLocks/>
          </p:cNvCxnSpPr>
          <p:nvPr/>
        </p:nvCxnSpPr>
        <p:spPr>
          <a:xfrm>
            <a:off x="8911097" y="3970387"/>
            <a:ext cx="1369142" cy="8160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744F93F-6141-61A4-EDA4-DC7476553D40}"/>
              </a:ext>
            </a:extLst>
          </p:cNvPr>
          <p:cNvCxnSpPr>
            <a:cxnSpLocks/>
          </p:cNvCxnSpPr>
          <p:nvPr/>
        </p:nvCxnSpPr>
        <p:spPr>
          <a:xfrm>
            <a:off x="8849647" y="3958096"/>
            <a:ext cx="1467464" cy="156578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4CBFA41-1D02-D96A-5B95-9EC4CB5DF8E1}"/>
              </a:ext>
            </a:extLst>
          </p:cNvPr>
          <p:cNvSpPr txBox="1"/>
          <p:nvPr/>
        </p:nvSpPr>
        <p:spPr>
          <a:xfrm>
            <a:off x="9094838" y="2863645"/>
            <a:ext cx="7030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2"/>
                </a:solidFill>
              </a:rPr>
              <a:t>PUSH</a:t>
            </a:r>
          </a:p>
        </p:txBody>
      </p:sp>
      <p:sp>
        <p:nvSpPr>
          <p:cNvPr id="6" name="TextBox 5">
            <a:extLst>
              <a:ext uri="{FF2B5EF4-FFF2-40B4-BE49-F238E27FC236}">
                <a16:creationId xmlns:a16="http://schemas.microsoft.com/office/drawing/2014/main" id="{76F760D2-DDF5-E3AA-C601-0BF3B5324A74}"/>
              </a:ext>
            </a:extLst>
          </p:cNvPr>
          <p:cNvSpPr txBox="1"/>
          <p:nvPr/>
        </p:nvSpPr>
        <p:spPr>
          <a:xfrm>
            <a:off x="373094" y="5221014"/>
            <a:ext cx="7132081" cy="307777"/>
          </a:xfrm>
          <a:prstGeom prst="rect">
            <a:avLst/>
          </a:prstGeom>
          <a:noFill/>
        </p:spPr>
        <p:txBody>
          <a:bodyPr wrap="none" rtlCol="0">
            <a:spAutoFit/>
          </a:bodyPr>
          <a:lstStyle/>
          <a:p>
            <a:r>
              <a:rPr lang="en-US" dirty="0">
                <a:solidFill>
                  <a:srgbClr val="C00000"/>
                </a:solidFill>
              </a:rPr>
              <a:t>PUSH model does not work well in the case of strictly isolated multitenant environments</a:t>
            </a:r>
          </a:p>
        </p:txBody>
      </p:sp>
      <p:sp>
        <p:nvSpPr>
          <p:cNvPr id="8" name="TextBox 7">
            <a:extLst>
              <a:ext uri="{FF2B5EF4-FFF2-40B4-BE49-F238E27FC236}">
                <a16:creationId xmlns:a16="http://schemas.microsoft.com/office/drawing/2014/main" id="{BCA5B999-90E0-701E-2062-B036E6D9878D}"/>
              </a:ext>
            </a:extLst>
          </p:cNvPr>
          <p:cNvSpPr txBox="1"/>
          <p:nvPr/>
        </p:nvSpPr>
        <p:spPr>
          <a:xfrm>
            <a:off x="5602024" y="3000540"/>
            <a:ext cx="1936414" cy="2116525"/>
          </a:xfrm>
          <a:prstGeom prst="rect">
            <a:avLst/>
          </a:prstGeom>
          <a:noFill/>
          <a:ln>
            <a:solidFill>
              <a:schemeClr val="tx1"/>
            </a:solidFill>
          </a:ln>
        </p:spPr>
        <p:txBody>
          <a:bodyPr wrap="square" lIns="0" tIns="0" rIns="0" bIns="0" rtlCol="0" anchor="t">
            <a:spAutoFit/>
          </a:bodyPr>
          <a:lstStyle/>
          <a:p>
            <a:pPr>
              <a:lnSpc>
                <a:spcPct val="130000"/>
              </a:lnSpc>
            </a:pPr>
            <a:r>
              <a:rPr lang="en-US" sz="1200" dirty="0">
                <a:solidFill>
                  <a:srgbClr val="C00000"/>
                </a:solidFill>
              </a:rPr>
              <a:t>CAPI YAML </a:t>
            </a:r>
          </a:p>
          <a:p>
            <a:pPr>
              <a:lnSpc>
                <a:spcPct val="130000"/>
              </a:lnSpc>
            </a:pPr>
            <a:r>
              <a:rPr lang="en-US" sz="1200" dirty="0">
                <a:solidFill>
                  <a:schemeClr val="tx1"/>
                </a:solidFill>
              </a:rPr>
              <a:t>kind: </a:t>
            </a:r>
            <a:r>
              <a:rPr lang="en-US" sz="1200" dirty="0" err="1">
                <a:solidFill>
                  <a:schemeClr val="tx1"/>
                </a:solidFill>
              </a:rPr>
              <a:t>KubeadmControlPlane</a:t>
            </a:r>
            <a:endParaRPr lang="en-US" sz="1200" dirty="0">
              <a:solidFill>
                <a:schemeClr val="tx1"/>
              </a:solidFill>
            </a:endParaRPr>
          </a:p>
          <a:p>
            <a:pPr>
              <a:lnSpc>
                <a:spcPct val="130000"/>
              </a:lnSpc>
            </a:pPr>
            <a:r>
              <a:rPr lang="en-US" sz="1200" dirty="0">
                <a:solidFill>
                  <a:schemeClr val="tx1"/>
                </a:solidFill>
              </a:rPr>
              <a:t> spec:</a:t>
            </a:r>
          </a:p>
          <a:p>
            <a:pPr>
              <a:lnSpc>
                <a:spcPct val="130000"/>
              </a:lnSpc>
            </a:pPr>
            <a:r>
              <a:rPr lang="en-US" sz="1200" dirty="0">
                <a:solidFill>
                  <a:schemeClr val="tx1"/>
                </a:solidFill>
              </a:rPr>
              <a:t>     replicas: 3</a:t>
            </a:r>
          </a:p>
          <a:p>
            <a:pPr>
              <a:lnSpc>
                <a:spcPct val="130000"/>
              </a:lnSpc>
            </a:pPr>
            <a:r>
              <a:rPr lang="en-US" sz="1200" dirty="0">
                <a:solidFill>
                  <a:schemeClr val="tx1"/>
                </a:solidFill>
              </a:rPr>
              <a:t>     version: 1.22.9</a:t>
            </a:r>
          </a:p>
          <a:p>
            <a:pPr>
              <a:lnSpc>
                <a:spcPct val="130000"/>
              </a:lnSpc>
            </a:pPr>
            <a:r>
              <a:rPr lang="en-US" sz="1200" dirty="0">
                <a:solidFill>
                  <a:schemeClr val="tx1"/>
                </a:solidFill>
              </a:rPr>
              <a:t>---</a:t>
            </a:r>
          </a:p>
          <a:p>
            <a:pPr>
              <a:lnSpc>
                <a:spcPct val="130000"/>
              </a:lnSpc>
            </a:pPr>
            <a:r>
              <a:rPr lang="en-US" sz="1200" dirty="0">
                <a:solidFill>
                  <a:schemeClr val="tx1"/>
                </a:solidFill>
              </a:rPr>
              <a:t> kind: </a:t>
            </a:r>
            <a:r>
              <a:rPr lang="en-US" sz="1200" dirty="0" err="1">
                <a:solidFill>
                  <a:schemeClr val="tx1"/>
                </a:solidFill>
              </a:rPr>
              <a:t>MachineDeployment</a:t>
            </a:r>
            <a:r>
              <a:rPr lang="en-US" sz="1200" dirty="0">
                <a:solidFill>
                  <a:schemeClr val="tx1"/>
                </a:solidFill>
              </a:rPr>
              <a:t>:</a:t>
            </a:r>
          </a:p>
          <a:p>
            <a:pPr>
              <a:lnSpc>
                <a:spcPct val="130000"/>
              </a:lnSpc>
            </a:pPr>
            <a:r>
              <a:rPr lang="en-US" sz="1200" dirty="0">
                <a:solidFill>
                  <a:schemeClr val="tx1"/>
                </a:solidFill>
              </a:rPr>
              <a:t>  spec:</a:t>
            </a:r>
          </a:p>
          <a:p>
            <a:pPr>
              <a:lnSpc>
                <a:spcPct val="130000"/>
              </a:lnSpc>
            </a:pPr>
            <a:r>
              <a:rPr lang="en-US" sz="1200" dirty="0">
                <a:solidFill>
                  <a:schemeClr val="tx1"/>
                </a:solidFill>
              </a:rPr>
              <a:t>     replicase:10</a:t>
            </a:r>
          </a:p>
        </p:txBody>
      </p:sp>
    </p:spTree>
    <p:extLst>
      <p:ext uri="{BB962C8B-B14F-4D97-AF65-F5344CB8AC3E}">
        <p14:creationId xmlns:p14="http://schemas.microsoft.com/office/powerpoint/2010/main" val="262457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3" grpId="0" animBg="1"/>
      <p:bldP spid="5" grpId="0" animBg="1"/>
      <p:bldP spid="5" grpId="1" animBg="1"/>
      <p:bldP spid="14" grpId="0"/>
      <p:bldP spid="17" grpId="0"/>
      <p:bldP spid="23" grpId="0"/>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383804" y="230910"/>
            <a:ext cx="10515600" cy="510922"/>
          </a:xfrm>
          <a:prstGeom prst="rect">
            <a:avLst/>
          </a:prstGeom>
          <a:noFill/>
          <a:ln>
            <a:noFill/>
          </a:ln>
        </p:spPr>
        <p:txBody>
          <a:bodyPr spcFirstLastPara="1" wrap="square" lIns="91425" tIns="45700" rIns="91425" bIns="45700" anchor="ctr" anchorCtr="0">
            <a:normAutofit fontScale="92500" lnSpcReduction="20000"/>
          </a:bodyPr>
          <a:lstStyle/>
          <a:p>
            <a:pPr>
              <a:lnSpc>
                <a:spcPct val="90000"/>
              </a:lnSpc>
            </a:pPr>
            <a:r>
              <a:rPr lang="en-CA" sz="4000" b="1" dirty="0">
                <a:solidFill>
                  <a:srgbClr val="002C9D"/>
                </a:solidFill>
              </a:rPr>
              <a:t>Updates, Upgrades and Fleet Management</a:t>
            </a:r>
            <a:endParaRPr lang="en-US" dirty="0"/>
          </a:p>
        </p:txBody>
      </p:sp>
      <p:sp>
        <p:nvSpPr>
          <p:cNvPr id="98" name="Google Shape;98;g21f9ac1f608_1_3"/>
          <p:cNvSpPr txBox="1"/>
          <p:nvPr/>
        </p:nvSpPr>
        <p:spPr>
          <a:xfrm>
            <a:off x="218949" y="933723"/>
            <a:ext cx="6578598" cy="5348700"/>
          </a:xfrm>
          <a:prstGeom prst="rect">
            <a:avLst/>
          </a:prstGeom>
          <a:noFill/>
          <a:ln>
            <a:noFill/>
          </a:ln>
        </p:spPr>
        <p:txBody>
          <a:bodyPr spcFirstLastPara="1" wrap="square" lIns="91425" tIns="45700" rIns="91425" bIns="45700" anchor="t" anchorCtr="0">
            <a:normAutofit/>
          </a:bodyPr>
          <a:lstStyle/>
          <a:p>
            <a:pPr marL="342900" lvl="2">
              <a:lnSpc>
                <a:spcPct val="110000"/>
              </a:lnSpc>
              <a:buSzPts val="1800"/>
            </a:pPr>
            <a:endParaRPr lang="en-US" sz="1600" dirty="0">
              <a:solidFill>
                <a:srgbClr val="262626"/>
              </a:solidFill>
            </a:endParaRPr>
          </a:p>
          <a:p>
            <a:pPr lvl="3">
              <a:lnSpc>
                <a:spcPct val="110000"/>
              </a:lnSpc>
            </a:pPr>
            <a:r>
              <a:rPr lang="en-US" sz="1600" dirty="0">
                <a:solidFill>
                  <a:srgbClr val="C00000"/>
                </a:solidFill>
              </a:rPr>
              <a:t>How to propagate the User Intent to the target cluster?</a:t>
            </a:r>
          </a:p>
          <a:p>
            <a:pPr lvl="3">
              <a:lnSpc>
                <a:spcPct val="110000"/>
              </a:lnSpc>
            </a:pPr>
            <a:endParaRPr lang="en-US" sz="1600" dirty="0">
              <a:solidFill>
                <a:srgbClr val="262626"/>
              </a:solidFill>
            </a:endParaRPr>
          </a:p>
          <a:p>
            <a:pPr marL="342900" lvl="3" indent="-342900">
              <a:lnSpc>
                <a:spcPct val="110000"/>
              </a:lnSpc>
              <a:buAutoNum type="arabicPeriod"/>
            </a:pPr>
            <a:r>
              <a:rPr lang="en-US" sz="1600" b="1" dirty="0">
                <a:solidFill>
                  <a:schemeClr val="bg1">
                    <a:lumMod val="65000"/>
                  </a:schemeClr>
                </a:solidFill>
              </a:rPr>
              <a:t>Push model:</a:t>
            </a:r>
            <a:r>
              <a:rPr lang="en-US" sz="1600" dirty="0">
                <a:solidFill>
                  <a:schemeClr val="bg1">
                    <a:lumMod val="65000"/>
                  </a:schemeClr>
                </a:solidFill>
              </a:rPr>
              <a:t> Kubernetes Engine pushes the user/admin intent to the Kubernetes cluster</a:t>
            </a:r>
          </a:p>
          <a:p>
            <a:pPr marL="342900" lvl="3" indent="-342900">
              <a:lnSpc>
                <a:spcPct val="110000"/>
              </a:lnSpc>
              <a:buAutoNum type="arabicPeriod"/>
            </a:pPr>
            <a:endParaRPr lang="en-US" sz="1600" dirty="0">
              <a:solidFill>
                <a:srgbClr val="262626"/>
              </a:solidFill>
            </a:endParaRPr>
          </a:p>
          <a:p>
            <a:pPr marL="342900" lvl="3" indent="-342900">
              <a:lnSpc>
                <a:spcPct val="110000"/>
              </a:lnSpc>
              <a:buAutoNum type="arabicPeriod"/>
            </a:pPr>
            <a:r>
              <a:rPr lang="en-US" sz="1600" b="1" dirty="0">
                <a:solidFill>
                  <a:srgbClr val="262626"/>
                </a:solidFill>
              </a:rPr>
              <a:t>Pull model:</a:t>
            </a:r>
            <a:r>
              <a:rPr lang="en-US" sz="1600" dirty="0">
                <a:solidFill>
                  <a:srgbClr val="262626"/>
                </a:solidFill>
              </a:rPr>
              <a:t> Custom Operator inside the Kubernetes cluster subscribes to the various forms of user intent and periodically applies them onto itself.</a:t>
            </a:r>
            <a:endParaRPr lang="en-US" sz="1600" dirty="0"/>
          </a:p>
          <a:p>
            <a:pPr marL="342900" marR="0" lvl="0" algn="l">
              <a:lnSpc>
                <a:spcPct val="110000"/>
              </a:lnSpc>
              <a:spcBef>
                <a:spcPts val="0"/>
              </a:spcBef>
              <a:spcAft>
                <a:spcPts val="0"/>
              </a:spcAft>
              <a:buSzPts val="1800"/>
            </a:pPr>
            <a:endParaRPr lang="en-US" sz="1800" dirty="0">
              <a:solidFill>
                <a:srgbClr val="262626"/>
              </a:solidFill>
            </a:endParaRPr>
          </a:p>
          <a:p>
            <a:pPr marL="342900" marR="0" lvl="0" algn="l">
              <a:lnSpc>
                <a:spcPct val="110000"/>
              </a:lnSpc>
              <a:spcBef>
                <a:spcPts val="0"/>
              </a:spcBef>
              <a:spcAft>
                <a:spcPts val="0"/>
              </a:spcAft>
              <a:buSzPts val="1800"/>
              <a:buAutoNum type="arabicPeriod"/>
            </a:pPr>
            <a:endParaRPr lang="en-US" sz="1800" dirty="0">
              <a:solidFill>
                <a:srgbClr val="262626"/>
              </a:solidFill>
            </a:endParaRPr>
          </a:p>
          <a:p>
            <a:pPr marL="342900" marR="0" lvl="0" algn="l">
              <a:lnSpc>
                <a:spcPct val="110000"/>
              </a:lnSpc>
              <a:spcBef>
                <a:spcPts val="0"/>
              </a:spcBef>
              <a:spcAft>
                <a:spcPts val="0"/>
              </a:spcAft>
              <a:buSzPts val="1800"/>
            </a:pPr>
            <a:endParaRPr lang="en-US" sz="1800" dirty="0">
              <a:solidFill>
                <a:srgbClr val="C00000"/>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a:p>
            <a:pPr marR="0" lvl="0" algn="l" rtl="0">
              <a:lnSpc>
                <a:spcPct val="90000"/>
              </a:lnSpc>
              <a:spcBef>
                <a:spcPts val="0"/>
              </a:spcBef>
              <a:spcAft>
                <a:spcPts val="0"/>
              </a:spcAft>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a:p>
            <a:pPr>
              <a:lnSpc>
                <a:spcPct val="90000"/>
              </a:lnSpc>
              <a:buClr>
                <a:srgbClr val="262626"/>
              </a:buClr>
              <a:buSzPts val="1800"/>
            </a:pPr>
            <a:endParaRPr lang="en-US" sz="1800" b="1" dirty="0">
              <a:solidFill>
                <a:srgbClr val="262626"/>
              </a:solidFill>
            </a:endParaRPr>
          </a:p>
        </p:txBody>
      </p:sp>
      <p:sp>
        <p:nvSpPr>
          <p:cNvPr id="18" name="TextBox 17">
            <a:extLst>
              <a:ext uri="{FF2B5EF4-FFF2-40B4-BE49-F238E27FC236}">
                <a16:creationId xmlns:a16="http://schemas.microsoft.com/office/drawing/2014/main" id="{2DE63CB3-BEA2-6691-4686-2AE89CDCE6CC}"/>
              </a:ext>
            </a:extLst>
          </p:cNvPr>
          <p:cNvSpPr txBox="1"/>
          <p:nvPr/>
        </p:nvSpPr>
        <p:spPr>
          <a:xfrm>
            <a:off x="8281218" y="1172906"/>
            <a:ext cx="391078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Multitenant Cloud (VMware Cloud Director)</a:t>
            </a:r>
          </a:p>
        </p:txBody>
      </p:sp>
      <p:sp>
        <p:nvSpPr>
          <p:cNvPr id="39" name="Rectangle 38">
            <a:extLst>
              <a:ext uri="{FF2B5EF4-FFF2-40B4-BE49-F238E27FC236}">
                <a16:creationId xmlns:a16="http://schemas.microsoft.com/office/drawing/2014/main" id="{E1C848ED-FF4A-BA88-3F93-DDE66306FB15}"/>
              </a:ext>
            </a:extLst>
          </p:cNvPr>
          <p:cNvSpPr/>
          <p:nvPr/>
        </p:nvSpPr>
        <p:spPr>
          <a:xfrm>
            <a:off x="7897635" y="3910054"/>
            <a:ext cx="3622648" cy="2358004"/>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0" name="Rounded Rectangle 39">
            <a:extLst>
              <a:ext uri="{FF2B5EF4-FFF2-40B4-BE49-F238E27FC236}">
                <a16:creationId xmlns:a16="http://schemas.microsoft.com/office/drawing/2014/main" id="{1B1E2D7F-6414-EA8D-C664-10108B07713C}"/>
              </a:ext>
            </a:extLst>
          </p:cNvPr>
          <p:cNvSpPr/>
          <p:nvPr/>
        </p:nvSpPr>
        <p:spPr>
          <a:xfrm>
            <a:off x="8082422" y="4626103"/>
            <a:ext cx="1777554" cy="283979"/>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tx1"/>
                </a:solidFill>
              </a:rPr>
              <a:t>L4/L7 Load Balancer</a:t>
            </a:r>
            <a:endParaRPr lang="en-US" sz="1200">
              <a:solidFill>
                <a:schemeClr val="tx1"/>
              </a:solidFill>
              <a:cs typeface="Arial"/>
            </a:endParaRPr>
          </a:p>
        </p:txBody>
      </p:sp>
      <p:sp>
        <p:nvSpPr>
          <p:cNvPr id="41" name="Rounded Rectangle 40">
            <a:extLst>
              <a:ext uri="{FF2B5EF4-FFF2-40B4-BE49-F238E27FC236}">
                <a16:creationId xmlns:a16="http://schemas.microsoft.com/office/drawing/2014/main" id="{375E9880-CA95-BF59-6C67-0BE372AEDAF6}"/>
              </a:ext>
            </a:extLst>
          </p:cNvPr>
          <p:cNvSpPr/>
          <p:nvPr/>
        </p:nvSpPr>
        <p:spPr>
          <a:xfrm>
            <a:off x="8152909" y="5050045"/>
            <a:ext cx="1563559" cy="424826"/>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tx1"/>
                </a:solidFill>
              </a:rPr>
              <a:t>Control plane VMs</a:t>
            </a:r>
            <a:endParaRPr lang="en-US" sz="1200">
              <a:solidFill>
                <a:schemeClr val="tx1"/>
              </a:solidFill>
              <a:cs typeface="Arial"/>
            </a:endParaRPr>
          </a:p>
        </p:txBody>
      </p:sp>
      <p:sp>
        <p:nvSpPr>
          <p:cNvPr id="42" name="Rounded Rectangle 41">
            <a:extLst>
              <a:ext uri="{FF2B5EF4-FFF2-40B4-BE49-F238E27FC236}">
                <a16:creationId xmlns:a16="http://schemas.microsoft.com/office/drawing/2014/main" id="{0AE82FBE-7934-51D8-5C4D-66710F4A5490}"/>
              </a:ext>
            </a:extLst>
          </p:cNvPr>
          <p:cNvSpPr/>
          <p:nvPr/>
        </p:nvSpPr>
        <p:spPr>
          <a:xfrm>
            <a:off x="8126804" y="5619415"/>
            <a:ext cx="1547445" cy="321549"/>
          </a:xfrm>
          <a:prstGeom prst="round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200">
                <a:solidFill>
                  <a:schemeClr val="tx1"/>
                </a:solidFill>
              </a:rPr>
              <a:t>Worker VMs</a:t>
            </a:r>
            <a:endParaRPr lang="en-US" sz="1200">
              <a:solidFill>
                <a:schemeClr val="tx1"/>
              </a:solidFill>
              <a:cs typeface="Arial"/>
            </a:endParaRPr>
          </a:p>
        </p:txBody>
      </p:sp>
      <p:sp>
        <p:nvSpPr>
          <p:cNvPr id="43" name="TextBox 42">
            <a:extLst>
              <a:ext uri="{FF2B5EF4-FFF2-40B4-BE49-F238E27FC236}">
                <a16:creationId xmlns:a16="http://schemas.microsoft.com/office/drawing/2014/main" id="{F47B7B39-8823-4551-81D3-6DA7A4FCA91C}"/>
              </a:ext>
            </a:extLst>
          </p:cNvPr>
          <p:cNvSpPr txBox="1"/>
          <p:nvPr/>
        </p:nvSpPr>
        <p:spPr>
          <a:xfrm>
            <a:off x="8610707" y="4039331"/>
            <a:ext cx="1771319" cy="250903"/>
          </a:xfrm>
          <a:prstGeom prst="rect">
            <a:avLst/>
          </a:prstGeom>
          <a:noFill/>
        </p:spPr>
        <p:txBody>
          <a:bodyPr wrap="none" lIns="0" tIns="0" rIns="0" bIns="0" rtlCol="0" anchor="t">
            <a:spAutoFit/>
          </a:bodyPr>
          <a:lstStyle/>
          <a:p>
            <a:pPr algn="l">
              <a:lnSpc>
                <a:spcPct val="130000"/>
              </a:lnSpc>
            </a:pPr>
            <a:r>
              <a:rPr lang="en-US" dirty="0">
                <a:solidFill>
                  <a:schemeClr val="tx2"/>
                </a:solidFill>
              </a:rPr>
              <a:t>Self-Managing Cluster</a:t>
            </a:r>
          </a:p>
        </p:txBody>
      </p:sp>
      <p:pic>
        <p:nvPicPr>
          <p:cNvPr id="44" name="Picture 43">
            <a:extLst>
              <a:ext uri="{FF2B5EF4-FFF2-40B4-BE49-F238E27FC236}">
                <a16:creationId xmlns:a16="http://schemas.microsoft.com/office/drawing/2014/main" id="{8C2A1242-F31B-F761-C05C-0BC0B8E462D1}"/>
              </a:ext>
            </a:extLst>
          </p:cNvPr>
          <p:cNvPicPr>
            <a:picLocks noChangeAspect="1"/>
          </p:cNvPicPr>
          <p:nvPr/>
        </p:nvPicPr>
        <p:blipFill>
          <a:blip r:embed="rId3"/>
          <a:stretch>
            <a:fillRect/>
          </a:stretch>
        </p:blipFill>
        <p:spPr>
          <a:xfrm>
            <a:off x="10623686" y="5888240"/>
            <a:ext cx="542388" cy="525936"/>
          </a:xfrm>
          <a:prstGeom prst="rect">
            <a:avLst/>
          </a:prstGeom>
        </p:spPr>
      </p:pic>
      <p:sp>
        <p:nvSpPr>
          <p:cNvPr id="45" name="Rectangle 44">
            <a:extLst>
              <a:ext uri="{FF2B5EF4-FFF2-40B4-BE49-F238E27FC236}">
                <a16:creationId xmlns:a16="http://schemas.microsoft.com/office/drawing/2014/main" id="{4F02BE18-9277-083E-F7DE-0FE06165AEA4}"/>
              </a:ext>
            </a:extLst>
          </p:cNvPr>
          <p:cNvSpPr/>
          <p:nvPr/>
        </p:nvSpPr>
        <p:spPr>
          <a:xfrm>
            <a:off x="10382026" y="4821805"/>
            <a:ext cx="784048" cy="18737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dirty="0">
                <a:solidFill>
                  <a:schemeClr val="tx1"/>
                </a:solidFill>
              </a:rPr>
              <a:t>CAPI</a:t>
            </a:r>
            <a:endParaRPr lang="en-US" sz="1050" dirty="0">
              <a:solidFill>
                <a:schemeClr val="tx1"/>
              </a:solidFill>
              <a:cs typeface="Arial"/>
            </a:endParaRPr>
          </a:p>
        </p:txBody>
      </p:sp>
      <p:sp>
        <p:nvSpPr>
          <p:cNvPr id="46" name="Rectangle 45">
            <a:extLst>
              <a:ext uri="{FF2B5EF4-FFF2-40B4-BE49-F238E27FC236}">
                <a16:creationId xmlns:a16="http://schemas.microsoft.com/office/drawing/2014/main" id="{4E05693C-0E71-DD1D-DBB0-5F833C325081}"/>
              </a:ext>
            </a:extLst>
          </p:cNvPr>
          <p:cNvSpPr/>
          <p:nvPr/>
        </p:nvSpPr>
        <p:spPr>
          <a:xfrm>
            <a:off x="10382026" y="5073467"/>
            <a:ext cx="784048" cy="18737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a:solidFill>
                  <a:schemeClr val="tx1"/>
                </a:solidFill>
              </a:rPr>
              <a:t>CNI</a:t>
            </a:r>
          </a:p>
        </p:txBody>
      </p:sp>
      <p:sp>
        <p:nvSpPr>
          <p:cNvPr id="47" name="Rectangle 46">
            <a:extLst>
              <a:ext uri="{FF2B5EF4-FFF2-40B4-BE49-F238E27FC236}">
                <a16:creationId xmlns:a16="http://schemas.microsoft.com/office/drawing/2014/main" id="{7CFBCEF2-1CB2-2308-8C67-CBD39FBAA02C}"/>
              </a:ext>
            </a:extLst>
          </p:cNvPr>
          <p:cNvSpPr/>
          <p:nvPr/>
        </p:nvSpPr>
        <p:spPr>
          <a:xfrm>
            <a:off x="10382026" y="5323733"/>
            <a:ext cx="784048" cy="18737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a:solidFill>
                  <a:schemeClr val="tx1"/>
                </a:solidFill>
              </a:rPr>
              <a:t>CPI</a:t>
            </a:r>
          </a:p>
        </p:txBody>
      </p:sp>
      <p:sp>
        <p:nvSpPr>
          <p:cNvPr id="48" name="Rectangle 47">
            <a:extLst>
              <a:ext uri="{FF2B5EF4-FFF2-40B4-BE49-F238E27FC236}">
                <a16:creationId xmlns:a16="http://schemas.microsoft.com/office/drawing/2014/main" id="{8DA562EC-08B6-3E64-3179-45976C68D885}"/>
              </a:ext>
            </a:extLst>
          </p:cNvPr>
          <p:cNvSpPr/>
          <p:nvPr/>
        </p:nvSpPr>
        <p:spPr>
          <a:xfrm>
            <a:off x="10382026" y="5575073"/>
            <a:ext cx="784048" cy="18737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a:solidFill>
                  <a:schemeClr val="tx1"/>
                </a:solidFill>
              </a:rPr>
              <a:t>CSI</a:t>
            </a:r>
          </a:p>
        </p:txBody>
      </p:sp>
      <p:sp>
        <p:nvSpPr>
          <p:cNvPr id="49" name="Rectangle 48">
            <a:extLst>
              <a:ext uri="{FF2B5EF4-FFF2-40B4-BE49-F238E27FC236}">
                <a16:creationId xmlns:a16="http://schemas.microsoft.com/office/drawing/2014/main" id="{AB48AA38-DB24-5294-2D67-3474D3196BA6}"/>
              </a:ext>
            </a:extLst>
          </p:cNvPr>
          <p:cNvSpPr/>
          <p:nvPr/>
        </p:nvSpPr>
        <p:spPr>
          <a:xfrm>
            <a:off x="9980059" y="4457074"/>
            <a:ext cx="1287254" cy="288011"/>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r>
              <a:rPr lang="en-US" sz="1050" dirty="0">
                <a:solidFill>
                  <a:schemeClr val="tx1"/>
                </a:solidFill>
              </a:rPr>
              <a:t>Custom Operator</a:t>
            </a:r>
            <a:endParaRPr lang="en-US" sz="1050" dirty="0">
              <a:solidFill>
                <a:schemeClr val="tx1"/>
              </a:solidFill>
              <a:cs typeface="Arial"/>
            </a:endParaRPr>
          </a:p>
        </p:txBody>
      </p:sp>
      <p:pic>
        <p:nvPicPr>
          <p:cNvPr id="50" name="Graphic 49" descr="Database with solid fill">
            <a:extLst>
              <a:ext uri="{FF2B5EF4-FFF2-40B4-BE49-F238E27FC236}">
                <a16:creationId xmlns:a16="http://schemas.microsoft.com/office/drawing/2014/main" id="{DA9D5832-F0DA-326B-5420-99C529C118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11020653" y="4732101"/>
            <a:ext cx="332948" cy="332948"/>
          </a:xfrm>
          <a:prstGeom prst="rect">
            <a:avLst/>
          </a:prstGeom>
        </p:spPr>
      </p:pic>
      <p:sp>
        <p:nvSpPr>
          <p:cNvPr id="55" name="TextBox 54">
            <a:extLst>
              <a:ext uri="{FF2B5EF4-FFF2-40B4-BE49-F238E27FC236}">
                <a16:creationId xmlns:a16="http://schemas.microsoft.com/office/drawing/2014/main" id="{01E64D0B-3D1D-E4A7-5C30-0622D0C60F0C}"/>
              </a:ext>
            </a:extLst>
          </p:cNvPr>
          <p:cNvSpPr txBox="1"/>
          <p:nvPr/>
        </p:nvSpPr>
        <p:spPr>
          <a:xfrm>
            <a:off x="7753605" y="1288188"/>
            <a:ext cx="1936414" cy="2116525"/>
          </a:xfrm>
          <a:prstGeom prst="rect">
            <a:avLst/>
          </a:prstGeom>
          <a:noFill/>
          <a:ln>
            <a:solidFill>
              <a:schemeClr val="tx1"/>
            </a:solidFill>
          </a:ln>
        </p:spPr>
        <p:txBody>
          <a:bodyPr wrap="square" lIns="0" tIns="0" rIns="0" bIns="0" rtlCol="0" anchor="t">
            <a:spAutoFit/>
          </a:bodyPr>
          <a:lstStyle/>
          <a:p>
            <a:pPr>
              <a:lnSpc>
                <a:spcPct val="130000"/>
              </a:lnSpc>
            </a:pPr>
            <a:r>
              <a:rPr lang="en-US" sz="1200" dirty="0">
                <a:solidFill>
                  <a:srgbClr val="C00000"/>
                </a:solidFill>
              </a:rPr>
              <a:t>CAPI YAML </a:t>
            </a:r>
          </a:p>
          <a:p>
            <a:pPr>
              <a:lnSpc>
                <a:spcPct val="130000"/>
              </a:lnSpc>
            </a:pPr>
            <a:r>
              <a:rPr lang="en-US" sz="1200" dirty="0">
                <a:solidFill>
                  <a:schemeClr val="tx1"/>
                </a:solidFill>
              </a:rPr>
              <a:t>kind: </a:t>
            </a:r>
            <a:r>
              <a:rPr lang="en-US" sz="1200" dirty="0" err="1">
                <a:solidFill>
                  <a:schemeClr val="tx1"/>
                </a:solidFill>
              </a:rPr>
              <a:t>KubeadmControlPlane</a:t>
            </a:r>
            <a:endParaRPr lang="en-US" sz="1200" dirty="0">
              <a:solidFill>
                <a:schemeClr val="tx1"/>
              </a:solidFill>
            </a:endParaRPr>
          </a:p>
          <a:p>
            <a:pPr>
              <a:lnSpc>
                <a:spcPct val="130000"/>
              </a:lnSpc>
            </a:pPr>
            <a:r>
              <a:rPr lang="en-US" sz="1200" dirty="0">
                <a:solidFill>
                  <a:schemeClr val="tx1"/>
                </a:solidFill>
              </a:rPr>
              <a:t> spec:</a:t>
            </a:r>
          </a:p>
          <a:p>
            <a:pPr>
              <a:lnSpc>
                <a:spcPct val="130000"/>
              </a:lnSpc>
            </a:pPr>
            <a:r>
              <a:rPr lang="en-US" sz="1200" dirty="0">
                <a:solidFill>
                  <a:schemeClr val="tx1"/>
                </a:solidFill>
              </a:rPr>
              <a:t>     replicas: 3</a:t>
            </a:r>
          </a:p>
          <a:p>
            <a:pPr>
              <a:lnSpc>
                <a:spcPct val="130000"/>
              </a:lnSpc>
            </a:pPr>
            <a:r>
              <a:rPr lang="en-US" sz="1200" dirty="0">
                <a:solidFill>
                  <a:schemeClr val="tx1"/>
                </a:solidFill>
              </a:rPr>
              <a:t>     version: 1.22.9</a:t>
            </a:r>
          </a:p>
          <a:p>
            <a:pPr>
              <a:lnSpc>
                <a:spcPct val="130000"/>
              </a:lnSpc>
            </a:pPr>
            <a:r>
              <a:rPr lang="en-US" sz="1200" dirty="0">
                <a:solidFill>
                  <a:schemeClr val="tx1"/>
                </a:solidFill>
              </a:rPr>
              <a:t>---</a:t>
            </a:r>
          </a:p>
          <a:p>
            <a:pPr>
              <a:lnSpc>
                <a:spcPct val="130000"/>
              </a:lnSpc>
            </a:pPr>
            <a:r>
              <a:rPr lang="en-US" sz="1200" dirty="0">
                <a:solidFill>
                  <a:schemeClr val="tx1"/>
                </a:solidFill>
              </a:rPr>
              <a:t> kind: </a:t>
            </a:r>
            <a:r>
              <a:rPr lang="en-US" sz="1200" dirty="0" err="1">
                <a:solidFill>
                  <a:schemeClr val="tx1"/>
                </a:solidFill>
              </a:rPr>
              <a:t>MachineDeployment</a:t>
            </a:r>
            <a:r>
              <a:rPr lang="en-US" sz="1200" dirty="0">
                <a:solidFill>
                  <a:schemeClr val="tx1"/>
                </a:solidFill>
              </a:rPr>
              <a:t>:</a:t>
            </a:r>
          </a:p>
          <a:p>
            <a:pPr>
              <a:lnSpc>
                <a:spcPct val="130000"/>
              </a:lnSpc>
            </a:pPr>
            <a:r>
              <a:rPr lang="en-US" sz="1200" dirty="0">
                <a:solidFill>
                  <a:schemeClr val="tx1"/>
                </a:solidFill>
              </a:rPr>
              <a:t>  spec:</a:t>
            </a:r>
          </a:p>
          <a:p>
            <a:pPr>
              <a:lnSpc>
                <a:spcPct val="130000"/>
              </a:lnSpc>
            </a:pPr>
            <a:r>
              <a:rPr lang="en-US" sz="1200" dirty="0">
                <a:solidFill>
                  <a:schemeClr val="tx1"/>
                </a:solidFill>
              </a:rPr>
              <a:t>     replicase:10</a:t>
            </a:r>
          </a:p>
        </p:txBody>
      </p:sp>
      <p:sp>
        <p:nvSpPr>
          <p:cNvPr id="57" name="TextBox 56">
            <a:extLst>
              <a:ext uri="{FF2B5EF4-FFF2-40B4-BE49-F238E27FC236}">
                <a16:creationId xmlns:a16="http://schemas.microsoft.com/office/drawing/2014/main" id="{48B44638-2BE9-5AF0-6671-AC4D65360A2B}"/>
              </a:ext>
            </a:extLst>
          </p:cNvPr>
          <p:cNvSpPr txBox="1"/>
          <p:nvPr/>
        </p:nvSpPr>
        <p:spPr>
          <a:xfrm>
            <a:off x="288388" y="5117416"/>
            <a:ext cx="7279557" cy="307777"/>
          </a:xfrm>
          <a:prstGeom prst="rect">
            <a:avLst/>
          </a:prstGeom>
          <a:noFill/>
        </p:spPr>
        <p:txBody>
          <a:bodyPr wrap="none" rtlCol="0">
            <a:spAutoFit/>
          </a:bodyPr>
          <a:lstStyle/>
          <a:p>
            <a:r>
              <a:rPr lang="en-US" dirty="0">
                <a:solidFill>
                  <a:srgbClr val="C00000"/>
                </a:solidFill>
              </a:rPr>
              <a:t>Pull Model: Custom operator works well even in strictly isolated multitenant environments </a:t>
            </a:r>
          </a:p>
        </p:txBody>
      </p:sp>
      <p:sp>
        <p:nvSpPr>
          <p:cNvPr id="58" name="TextBox 57">
            <a:extLst>
              <a:ext uri="{FF2B5EF4-FFF2-40B4-BE49-F238E27FC236}">
                <a16:creationId xmlns:a16="http://schemas.microsoft.com/office/drawing/2014/main" id="{43A40257-6C84-3A34-FC85-81E0DBA89CD6}"/>
              </a:ext>
            </a:extLst>
          </p:cNvPr>
          <p:cNvSpPr txBox="1"/>
          <p:nvPr/>
        </p:nvSpPr>
        <p:spPr>
          <a:xfrm>
            <a:off x="10298366" y="1326794"/>
            <a:ext cx="1444574" cy="861774"/>
          </a:xfrm>
          <a:prstGeom prst="rect">
            <a:avLst/>
          </a:prstGeom>
          <a:noFill/>
          <a:ln>
            <a:solidFill>
              <a:schemeClr val="tx1"/>
            </a:solidFill>
          </a:ln>
        </p:spPr>
        <p:txBody>
          <a:bodyPr wrap="square" rtlCol="0">
            <a:spAutoFit/>
          </a:bodyPr>
          <a:lstStyle/>
          <a:p>
            <a:r>
              <a:rPr lang="en-US" dirty="0">
                <a:solidFill>
                  <a:srgbClr val="C00000"/>
                </a:solidFill>
              </a:rPr>
              <a:t>YAML(s) </a:t>
            </a:r>
            <a:r>
              <a:rPr lang="en-US" sz="1200" dirty="0"/>
              <a:t>to install admin-recommended packages</a:t>
            </a:r>
          </a:p>
        </p:txBody>
      </p:sp>
    </p:spTree>
    <p:extLst>
      <p:ext uri="{BB962C8B-B14F-4D97-AF65-F5344CB8AC3E}">
        <p14:creationId xmlns:p14="http://schemas.microsoft.com/office/powerpoint/2010/main" val="909316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mph" presetSubtype="2" fill="hold" grpId="0" nodeType="clickEffect">
                                  <p:stCondLst>
                                    <p:cond delay="0"/>
                                  </p:stCondLst>
                                  <p:childTnLst>
                                    <p:animClr clrSpc="rgb" dir="cw">
                                      <p:cBhvr>
                                        <p:cTn id="38" dur="2000" fill="hold"/>
                                        <p:tgtEl>
                                          <p:spTgt spid="49"/>
                                        </p:tgtEl>
                                        <p:attrNameLst>
                                          <p:attrName>fillcolor</p:attrName>
                                        </p:attrNameLst>
                                      </p:cBhvr>
                                      <p:to>
                                        <a:schemeClr val="accent2"/>
                                      </p:to>
                                    </p:animClr>
                                    <p:set>
                                      <p:cBhvr>
                                        <p:cTn id="39" dur="2000" fill="hold"/>
                                        <p:tgtEl>
                                          <p:spTgt spid="49"/>
                                        </p:tgtEl>
                                        <p:attrNameLst>
                                          <p:attrName>fill.type</p:attrName>
                                        </p:attrNameLst>
                                      </p:cBhvr>
                                      <p:to>
                                        <p:strVal val="solid"/>
                                      </p:to>
                                    </p:set>
                                    <p:set>
                                      <p:cBhvr>
                                        <p:cTn id="40" dur="2000" fill="hold"/>
                                        <p:tgtEl>
                                          <p:spTgt spid="49"/>
                                        </p:tgtEl>
                                        <p:attrNameLst>
                                          <p:attrName>fill.on</p:attrName>
                                        </p:attrNameLst>
                                      </p:cBhvr>
                                      <p:to>
                                        <p:strVal val="tru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p:bldP spid="45" grpId="0" animBg="1"/>
      <p:bldP spid="46" grpId="0" animBg="1"/>
      <p:bldP spid="47" grpId="0" animBg="1"/>
      <p:bldP spid="48" grpId="0" animBg="1"/>
      <p:bldP spid="49" grpId="0" animBg="1"/>
      <p:bldP spid="49" grpId="1" animBg="1"/>
      <p:bldP spid="55" grpId="0" animBg="1"/>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383804" y="230910"/>
            <a:ext cx="10515600" cy="510922"/>
          </a:xfrm>
          <a:prstGeom prst="rect">
            <a:avLst/>
          </a:prstGeom>
          <a:noFill/>
          <a:ln>
            <a:noFill/>
          </a:ln>
        </p:spPr>
        <p:txBody>
          <a:bodyPr spcFirstLastPara="1" wrap="square" lIns="91425" tIns="45700" rIns="91425" bIns="45700" anchor="ctr" anchorCtr="0">
            <a:normAutofit fontScale="92500" lnSpcReduction="20000"/>
          </a:bodyPr>
          <a:lstStyle/>
          <a:p>
            <a:pPr>
              <a:lnSpc>
                <a:spcPct val="90000"/>
              </a:lnSpc>
              <a:buClr>
                <a:srgbClr val="002C9D"/>
              </a:buClr>
              <a:buSzPts val="4000"/>
            </a:pPr>
            <a:r>
              <a:rPr lang="en-CA" sz="4000" b="1" dirty="0">
                <a:solidFill>
                  <a:srgbClr val="002C9D"/>
                </a:solidFill>
              </a:rPr>
              <a:t>Recap: Benefits of Self-Managing Clusters</a:t>
            </a:r>
            <a:endParaRPr lang="en-CA" dirty="0"/>
          </a:p>
        </p:txBody>
      </p:sp>
      <p:sp>
        <p:nvSpPr>
          <p:cNvPr id="98" name="Google Shape;98;g21f9ac1f608_1_3"/>
          <p:cNvSpPr txBox="1"/>
          <p:nvPr/>
        </p:nvSpPr>
        <p:spPr>
          <a:xfrm>
            <a:off x="276675" y="1187723"/>
            <a:ext cx="11364686" cy="5348700"/>
          </a:xfrm>
          <a:prstGeom prst="rect">
            <a:avLst/>
          </a:prstGeom>
          <a:noFill/>
          <a:ln>
            <a:noFill/>
          </a:ln>
        </p:spPr>
        <p:txBody>
          <a:bodyPr spcFirstLastPara="1" wrap="square" lIns="91425" tIns="45700" rIns="91425" bIns="45700" anchor="t" anchorCtr="0">
            <a:normAutofit/>
          </a:bodyPr>
          <a:lstStyle/>
          <a:p>
            <a:pPr>
              <a:spcBef>
                <a:spcPts val="1200"/>
              </a:spcBef>
              <a:buSzPts val="1800"/>
            </a:pPr>
            <a:r>
              <a:rPr lang="en-US" sz="1800" b="1" dirty="0">
                <a:solidFill>
                  <a:srgbClr val="262626"/>
                </a:solidFill>
              </a:rPr>
              <a:t>Reduced Infrastructure costs</a:t>
            </a:r>
            <a:endParaRPr lang="en-US" sz="1800" dirty="0"/>
          </a:p>
          <a:p>
            <a:pPr marL="800100" lvl="1" indent="-342900">
              <a:spcBef>
                <a:spcPts val="1200"/>
              </a:spcBef>
              <a:buSzPts val="1800"/>
              <a:buAutoNum type="alphaLcParenR"/>
            </a:pPr>
            <a:r>
              <a:rPr lang="en-US" sz="1800" dirty="0">
                <a:solidFill>
                  <a:srgbClr val="262626"/>
                </a:solidFill>
              </a:rPr>
              <a:t>No need to worry about the infrastructure resource management for the Management clusters.</a:t>
            </a:r>
          </a:p>
          <a:p>
            <a:pPr marL="800100" lvl="1" indent="-342900">
              <a:spcBef>
                <a:spcPts val="1200"/>
              </a:spcBef>
              <a:buSzPts val="1800"/>
              <a:buAutoNum type="alphaLcParenR"/>
            </a:pPr>
            <a:r>
              <a:rPr lang="en-US" sz="1800" dirty="0">
                <a:solidFill>
                  <a:srgbClr val="262626"/>
                </a:solidFill>
              </a:rPr>
              <a:t>Less cost to the tenant organizations.</a:t>
            </a:r>
          </a:p>
          <a:p>
            <a:pPr marL="800100" lvl="1" indent="-342900">
              <a:spcBef>
                <a:spcPts val="1200"/>
              </a:spcBef>
              <a:buSzPts val="1800"/>
              <a:buAutoNum type="alphaLcParenR"/>
            </a:pPr>
            <a:r>
              <a:rPr lang="en-US" sz="1800" dirty="0">
                <a:solidFill>
                  <a:srgbClr val="262626"/>
                </a:solidFill>
              </a:rPr>
              <a:t>No need to worry about HA, Backup/restore of the multiple management clusters in a multitenant cloud.</a:t>
            </a:r>
          </a:p>
          <a:p>
            <a:pPr>
              <a:spcBef>
                <a:spcPts val="1200"/>
              </a:spcBef>
              <a:buSzPts val="1800"/>
            </a:pPr>
            <a:r>
              <a:rPr lang="en-US" sz="1800" b="1" dirty="0">
                <a:solidFill>
                  <a:srgbClr val="262626"/>
                </a:solidFill>
              </a:rPr>
              <a:t>Reduced Operational costs</a:t>
            </a:r>
            <a:endParaRPr lang="en-US" sz="1800" dirty="0"/>
          </a:p>
          <a:p>
            <a:pPr marL="800100" lvl="1" indent="-342900">
              <a:spcBef>
                <a:spcPts val="1200"/>
              </a:spcBef>
              <a:buSzPts val="1800"/>
              <a:buAutoNum type="alphaLcParenR"/>
            </a:pPr>
            <a:r>
              <a:rPr lang="en-US" sz="1800" dirty="0">
                <a:solidFill>
                  <a:srgbClr val="262626"/>
                </a:solidFill>
              </a:rPr>
              <a:t>No need for a CAPI savvy persona (cloud provider/tenant org admin) to exist. </a:t>
            </a:r>
            <a:endParaRPr lang="en-US" dirty="0">
              <a:solidFill>
                <a:srgbClr val="FF0000"/>
              </a:solidFill>
            </a:endParaRPr>
          </a:p>
          <a:p>
            <a:pPr marL="800100" lvl="1" indent="-342900">
              <a:spcBef>
                <a:spcPts val="1200"/>
              </a:spcBef>
              <a:buSzPts val="1800"/>
              <a:buAutoNum type="alphaLcParenR"/>
            </a:pPr>
            <a:r>
              <a:rPr lang="en-US" sz="1800" dirty="0">
                <a:solidFill>
                  <a:srgbClr val="262626"/>
                </a:solidFill>
              </a:rPr>
              <a:t>No need to worry about the user-level multitenancy within a given Management cluster. </a:t>
            </a:r>
            <a:endParaRPr lang="en-US" dirty="0">
              <a:solidFill>
                <a:srgbClr val="FF0000"/>
              </a:solidFill>
            </a:endParaRPr>
          </a:p>
          <a:p>
            <a:pPr marL="800100" lvl="1" indent="-342900">
              <a:spcBef>
                <a:spcPts val="1200"/>
              </a:spcBef>
              <a:buSzPts val="1800"/>
              <a:buAutoNum type="alphaLcParenR"/>
            </a:pPr>
            <a:r>
              <a:rPr lang="en-US" sz="1800" dirty="0">
                <a:solidFill>
                  <a:srgbClr val="262626"/>
                </a:solidFill>
              </a:rPr>
              <a:t>No need to worry about the Kubernetes version skews between Management and workload clusters. User has the choice of not being part of the fleet.</a:t>
            </a:r>
            <a:endParaRPr lang="en-US" dirty="0">
              <a:solidFill>
                <a:srgbClr val="FF0000"/>
              </a:solidFill>
            </a:endParaRPr>
          </a:p>
          <a:p>
            <a:pPr marL="800100" lvl="1" indent="-342900">
              <a:spcBef>
                <a:spcPts val="1200"/>
              </a:spcBef>
              <a:buSzPts val="1800"/>
              <a:buAutoNum type="alphaLcParenR"/>
            </a:pPr>
            <a:r>
              <a:rPr lang="en-US" sz="1800" dirty="0">
                <a:solidFill>
                  <a:srgbClr val="262626"/>
                </a:solidFill>
              </a:rPr>
              <a:t>Target workload clusters do not have to depend on the availability of another Management cluster.</a:t>
            </a:r>
          </a:p>
        </p:txBody>
      </p:sp>
    </p:spTree>
    <p:extLst>
      <p:ext uri="{BB962C8B-B14F-4D97-AF65-F5344CB8AC3E}">
        <p14:creationId xmlns:p14="http://schemas.microsoft.com/office/powerpoint/2010/main" val="1573529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383804" y="230910"/>
            <a:ext cx="10515600" cy="510922"/>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0"/>
              </a:spcAft>
              <a:buClr>
                <a:srgbClr val="002C9D"/>
              </a:buClr>
              <a:buSzPts val="4000"/>
              <a:buFont typeface="Arial"/>
              <a:buNone/>
            </a:pPr>
            <a:r>
              <a:rPr lang="en-CA" sz="4000" b="1" dirty="0">
                <a:solidFill>
                  <a:srgbClr val="002C9D"/>
                </a:solidFill>
              </a:rPr>
              <a:t>Recap: Benefits of Self-Managing Clusters</a:t>
            </a:r>
            <a:endParaRPr lang="en-CA" dirty="0"/>
          </a:p>
        </p:txBody>
      </p:sp>
      <p:sp>
        <p:nvSpPr>
          <p:cNvPr id="98" name="Google Shape;98;g21f9ac1f608_1_3"/>
          <p:cNvSpPr txBox="1"/>
          <p:nvPr/>
        </p:nvSpPr>
        <p:spPr>
          <a:xfrm>
            <a:off x="276675" y="1187723"/>
            <a:ext cx="10515600" cy="5348700"/>
          </a:xfrm>
          <a:prstGeom prst="rect">
            <a:avLst/>
          </a:prstGeom>
          <a:noFill/>
          <a:ln>
            <a:noFill/>
          </a:ln>
        </p:spPr>
        <p:txBody>
          <a:bodyPr spcFirstLastPara="1" wrap="square" lIns="91425" tIns="45700" rIns="91425" bIns="45700" anchor="t" anchorCtr="0">
            <a:normAutofit/>
          </a:bodyPr>
          <a:lstStyle/>
          <a:p>
            <a:pPr>
              <a:spcBef>
                <a:spcPts val="1200"/>
              </a:spcBef>
              <a:buSzPts val="1800"/>
            </a:pPr>
            <a:r>
              <a:rPr lang="en-US" sz="1800" b="1" dirty="0">
                <a:solidFill>
                  <a:srgbClr val="262626"/>
                </a:solidFill>
              </a:rPr>
              <a:t>Multitenant logging</a:t>
            </a:r>
            <a:endParaRPr lang="en-US" sz="1800" dirty="0"/>
          </a:p>
          <a:p>
            <a:pPr marL="800100" lvl="1" indent="-342900">
              <a:spcBef>
                <a:spcPts val="1200"/>
              </a:spcBef>
              <a:buSzPts val="1800"/>
              <a:buAutoNum type="alphaLcParenR"/>
            </a:pPr>
            <a:r>
              <a:rPr lang="en-US" sz="1800" dirty="0">
                <a:solidFill>
                  <a:srgbClr val="262626"/>
                </a:solidFill>
              </a:rPr>
              <a:t>As CAPI logs are available per individual target cluster, debuggability is much easier. The hierarchical process of information gathering is not needed any more.</a:t>
            </a:r>
          </a:p>
          <a:p>
            <a:pPr marL="800100" lvl="1" indent="-342900">
              <a:spcBef>
                <a:spcPts val="1200"/>
              </a:spcBef>
              <a:buSzPts val="1800"/>
              <a:buAutoNum type="alphaLcParenR"/>
            </a:pPr>
            <a:r>
              <a:rPr lang="en-US" sz="1800" dirty="0">
                <a:solidFill>
                  <a:srgbClr val="262626"/>
                </a:solidFill>
              </a:rPr>
              <a:t>An option for Custom Operator is to push the logs to Log servers for users to debug and troubleshoot.</a:t>
            </a:r>
          </a:p>
          <a:p>
            <a:pPr marL="457200" marR="0" lvl="1" algn="l">
              <a:spcBef>
                <a:spcPts val="1200"/>
              </a:spcBef>
              <a:spcAft>
                <a:spcPts val="0"/>
              </a:spcAft>
              <a:buSzPts val="1800"/>
            </a:pPr>
            <a:endParaRPr lang="en-US" sz="1800" dirty="0">
              <a:solidFill>
                <a:srgbClr val="262626"/>
              </a:solidFill>
            </a:endParaRPr>
          </a:p>
          <a:p>
            <a:pPr>
              <a:spcBef>
                <a:spcPts val="1200"/>
              </a:spcBef>
            </a:pPr>
            <a:r>
              <a:rPr lang="en-US" sz="1800" b="1" dirty="0">
                <a:solidFill>
                  <a:srgbClr val="262626"/>
                </a:solidFill>
              </a:rPr>
              <a:t>Fleet Management</a:t>
            </a:r>
            <a:endParaRPr lang="en-US" sz="1800" dirty="0"/>
          </a:p>
          <a:p>
            <a:pPr marL="800100" lvl="1" indent="-342900">
              <a:spcBef>
                <a:spcPts val="1200"/>
              </a:spcBef>
              <a:buAutoNum type="alphaLcParenR"/>
            </a:pPr>
            <a:r>
              <a:rPr lang="en-US" sz="1800" dirty="0">
                <a:solidFill>
                  <a:srgbClr val="262626"/>
                </a:solidFill>
              </a:rPr>
              <a:t>Simple Custom Operator to subscribe to the user intent, pull and apply it.</a:t>
            </a:r>
          </a:p>
          <a:p>
            <a:pPr marL="800100" lvl="1" indent="-342900">
              <a:spcBef>
                <a:spcPts val="1200"/>
              </a:spcBef>
              <a:buAutoNum type="alphaLcParenR"/>
            </a:pPr>
            <a:r>
              <a:rPr lang="en-US" sz="1800" dirty="0">
                <a:solidFill>
                  <a:srgbClr val="262626"/>
                </a:solidFill>
              </a:rPr>
              <a:t>Operator can be customized further to cater to specific needs of the cloud environment.</a:t>
            </a:r>
          </a:p>
          <a:p>
            <a:pPr marL="457200" lvl="1">
              <a:spcBef>
                <a:spcPts val="1200"/>
              </a:spcBef>
              <a:buSzPts val="1800"/>
            </a:pPr>
            <a:endParaRPr lang="en-US" sz="1800" dirty="0">
              <a:solidFill>
                <a:srgbClr val="262626"/>
              </a:solidFill>
            </a:endParaRPr>
          </a:p>
          <a:p>
            <a:pPr lvl="1">
              <a:spcBef>
                <a:spcPts val="1200"/>
              </a:spcBef>
              <a:buSzPts val="1800"/>
            </a:pPr>
            <a:r>
              <a:rPr lang="en-US" sz="1800" b="1" dirty="0">
                <a:solidFill>
                  <a:srgbClr val="262626"/>
                </a:solidFill>
              </a:rPr>
              <a:t>Personas</a:t>
            </a:r>
            <a:endParaRPr lang="en-US" sz="1800" dirty="0"/>
          </a:p>
          <a:p>
            <a:pPr marL="800100" lvl="1" indent="-342900">
              <a:spcBef>
                <a:spcPts val="1200"/>
              </a:spcBef>
              <a:buSzPts val="1800"/>
              <a:buAutoNum type="alphaLcParenR"/>
            </a:pPr>
            <a:r>
              <a:rPr lang="en-US" sz="1800" dirty="0">
                <a:solidFill>
                  <a:srgbClr val="262626"/>
                </a:solidFill>
              </a:rPr>
              <a:t>No need for multiple personas to keep themselves up to date on the internals of Cluster API, as the CAPI knowledge is built into the Kubernetes Engine.</a:t>
            </a:r>
          </a:p>
          <a:p>
            <a:pPr marL="342900" indent="-342900">
              <a:lnSpc>
                <a:spcPct val="90000"/>
              </a:lnSpc>
              <a:buSzPts val="1800"/>
              <a:buAutoNum type="arabicPeriod"/>
            </a:pPr>
            <a:endParaRPr lang="en-US" sz="1800" b="1" dirty="0">
              <a:solidFill>
                <a:srgbClr val="262626"/>
              </a:solidFill>
            </a:endParaRPr>
          </a:p>
          <a:p>
            <a:pPr marL="342900" lvl="1" indent="-342900">
              <a:lnSpc>
                <a:spcPct val="90000"/>
              </a:lnSpc>
              <a:buSzPts val="1800"/>
              <a:buAutoNum type="arabicPeriod"/>
            </a:pPr>
            <a:endParaRPr lang="en-US" sz="1800" dirty="0"/>
          </a:p>
          <a:p>
            <a:pPr lvl="1">
              <a:lnSpc>
                <a:spcPct val="90000"/>
              </a:lnSpc>
              <a:buSzPts val="1800"/>
            </a:pPr>
            <a:endParaRPr lang="en-US" sz="1800" b="1" dirty="0">
              <a:solidFill>
                <a:srgbClr val="262626"/>
              </a:solidFill>
            </a:endParaRPr>
          </a:p>
        </p:txBody>
      </p:sp>
    </p:spTree>
    <p:extLst>
      <p:ext uri="{BB962C8B-B14F-4D97-AF65-F5344CB8AC3E}">
        <p14:creationId xmlns:p14="http://schemas.microsoft.com/office/powerpoint/2010/main" val="2679485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3"/>
          <p:cNvSpPr txBox="1"/>
          <p:nvPr/>
        </p:nvSpPr>
        <p:spPr>
          <a:xfrm>
            <a:off x="86148" y="298478"/>
            <a:ext cx="10515600" cy="469338"/>
          </a:xfrm>
          <a:prstGeom prst="rect">
            <a:avLst/>
          </a:prstGeom>
          <a:noFill/>
          <a:ln>
            <a:noFill/>
          </a:ln>
        </p:spPr>
        <p:txBody>
          <a:bodyPr spcFirstLastPara="1" wrap="square" lIns="91425" tIns="45700" rIns="91425" bIns="45700" anchor="ctr" anchorCtr="0">
            <a:noAutofit/>
          </a:bodyPr>
          <a:lstStyle/>
          <a:p>
            <a:pPr>
              <a:lnSpc>
                <a:spcPct val="90000"/>
              </a:lnSpc>
            </a:pPr>
            <a:r>
              <a:rPr lang="en-CA" sz="2800" b="1" dirty="0">
                <a:solidFill>
                  <a:srgbClr val="002C9D"/>
                </a:solidFill>
              </a:rPr>
              <a:t>The Power Of Self-Managing Clusters</a:t>
            </a:r>
            <a:endParaRPr lang="en-US" sz="2800" b="1" dirty="0">
              <a:solidFill>
                <a:schemeClr val="lt1"/>
              </a:solidFill>
              <a:cs typeface="Calibri"/>
            </a:endParaRPr>
          </a:p>
        </p:txBody>
      </p:sp>
      <p:pic>
        <p:nvPicPr>
          <p:cNvPr id="4" name="Picture 3">
            <a:extLst>
              <a:ext uri="{FF2B5EF4-FFF2-40B4-BE49-F238E27FC236}">
                <a16:creationId xmlns:a16="http://schemas.microsoft.com/office/drawing/2014/main" id="{E9AE56F7-53BF-33CF-92E9-C184777D00F7}"/>
              </a:ext>
            </a:extLst>
          </p:cNvPr>
          <p:cNvPicPr>
            <a:picLocks noChangeAspect="1"/>
          </p:cNvPicPr>
          <p:nvPr/>
        </p:nvPicPr>
        <p:blipFill>
          <a:blip r:embed="rId3"/>
          <a:stretch>
            <a:fillRect/>
          </a:stretch>
        </p:blipFill>
        <p:spPr>
          <a:xfrm>
            <a:off x="865848" y="1641744"/>
            <a:ext cx="9236437" cy="5569609"/>
          </a:xfrm>
          <a:prstGeom prst="rect">
            <a:avLst/>
          </a:prstGeom>
        </p:spPr>
      </p:pic>
      <p:pic>
        <p:nvPicPr>
          <p:cNvPr id="7" name="Graphic 6" descr="User with solid fill">
            <a:extLst>
              <a:ext uri="{FF2B5EF4-FFF2-40B4-BE49-F238E27FC236}">
                <a16:creationId xmlns:a16="http://schemas.microsoft.com/office/drawing/2014/main" id="{58EC14B2-B281-7DE4-208E-FC119C144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16358" y="1662819"/>
            <a:ext cx="764076" cy="764076"/>
          </a:xfrm>
          <a:prstGeom prst="rect">
            <a:avLst/>
          </a:prstGeom>
        </p:spPr>
      </p:pic>
      <p:sp>
        <p:nvSpPr>
          <p:cNvPr id="10" name="TextBox 9">
            <a:extLst>
              <a:ext uri="{FF2B5EF4-FFF2-40B4-BE49-F238E27FC236}">
                <a16:creationId xmlns:a16="http://schemas.microsoft.com/office/drawing/2014/main" id="{E03A55A5-50D2-CDE6-AA89-373C65D07703}"/>
              </a:ext>
            </a:extLst>
          </p:cNvPr>
          <p:cNvSpPr txBox="1"/>
          <p:nvPr/>
        </p:nvSpPr>
        <p:spPr>
          <a:xfrm>
            <a:off x="1886753" y="1420348"/>
            <a:ext cx="1406559" cy="307777"/>
          </a:xfrm>
          <a:prstGeom prst="rect">
            <a:avLst/>
          </a:prstGeom>
          <a:noFill/>
        </p:spPr>
        <p:txBody>
          <a:bodyPr wrap="square" rtlCol="0">
            <a:spAutoFit/>
          </a:bodyPr>
          <a:lstStyle/>
          <a:p>
            <a:r>
              <a:rPr lang="en-US" sz="1400"/>
              <a:t>Cloud provider</a:t>
            </a:r>
          </a:p>
        </p:txBody>
      </p:sp>
      <p:sp>
        <p:nvSpPr>
          <p:cNvPr id="8" name="TextBox 7">
            <a:extLst>
              <a:ext uri="{FF2B5EF4-FFF2-40B4-BE49-F238E27FC236}">
                <a16:creationId xmlns:a16="http://schemas.microsoft.com/office/drawing/2014/main" id="{A1852A32-0F03-BF3C-DAC5-92ED45DCEA56}"/>
              </a:ext>
            </a:extLst>
          </p:cNvPr>
          <p:cNvSpPr txBox="1"/>
          <p:nvPr/>
        </p:nvSpPr>
        <p:spPr>
          <a:xfrm>
            <a:off x="122622" y="3909722"/>
            <a:ext cx="1585690" cy="307777"/>
          </a:xfrm>
          <a:prstGeom prst="rect">
            <a:avLst/>
          </a:prstGeom>
          <a:noFill/>
        </p:spPr>
        <p:txBody>
          <a:bodyPr wrap="none" rtlCol="0">
            <a:spAutoFit/>
          </a:bodyPr>
          <a:lstStyle/>
          <a:p>
            <a:r>
              <a:rPr lang="en-US" dirty="0"/>
              <a:t>Tenant Org1 </a:t>
            </a:r>
            <a:r>
              <a:rPr lang="en-US" sz="1400" dirty="0"/>
              <a:t>user</a:t>
            </a:r>
          </a:p>
        </p:txBody>
      </p:sp>
      <p:pic>
        <p:nvPicPr>
          <p:cNvPr id="24" name="Picture 23">
            <a:extLst>
              <a:ext uri="{FF2B5EF4-FFF2-40B4-BE49-F238E27FC236}">
                <a16:creationId xmlns:a16="http://schemas.microsoft.com/office/drawing/2014/main" id="{D46A44C0-8E51-FB02-3C5B-26CD789B650B}"/>
              </a:ext>
            </a:extLst>
          </p:cNvPr>
          <p:cNvPicPr>
            <a:picLocks noChangeAspect="1"/>
          </p:cNvPicPr>
          <p:nvPr/>
        </p:nvPicPr>
        <p:blipFill>
          <a:blip r:embed="rId6"/>
          <a:stretch>
            <a:fillRect/>
          </a:stretch>
        </p:blipFill>
        <p:spPr>
          <a:xfrm>
            <a:off x="2445056" y="1402232"/>
            <a:ext cx="5358208" cy="5492300"/>
          </a:xfrm>
          <a:prstGeom prst="rect">
            <a:avLst/>
          </a:prstGeom>
        </p:spPr>
      </p:pic>
      <p:pic>
        <p:nvPicPr>
          <p:cNvPr id="25" name="Picture 24">
            <a:extLst>
              <a:ext uri="{FF2B5EF4-FFF2-40B4-BE49-F238E27FC236}">
                <a16:creationId xmlns:a16="http://schemas.microsoft.com/office/drawing/2014/main" id="{C433CFEF-106D-6C1F-95C6-FCD02DCB4FE9}"/>
              </a:ext>
            </a:extLst>
          </p:cNvPr>
          <p:cNvPicPr>
            <a:picLocks noChangeAspect="1"/>
          </p:cNvPicPr>
          <p:nvPr/>
        </p:nvPicPr>
        <p:blipFill>
          <a:blip r:embed="rId6"/>
          <a:stretch>
            <a:fillRect/>
          </a:stretch>
        </p:blipFill>
        <p:spPr>
          <a:xfrm>
            <a:off x="8075021" y="4085122"/>
            <a:ext cx="1056899" cy="1056899"/>
          </a:xfrm>
          <a:prstGeom prst="rect">
            <a:avLst/>
          </a:prstGeom>
        </p:spPr>
      </p:pic>
      <p:sp>
        <p:nvSpPr>
          <p:cNvPr id="27" name="TextBox 26">
            <a:extLst>
              <a:ext uri="{FF2B5EF4-FFF2-40B4-BE49-F238E27FC236}">
                <a16:creationId xmlns:a16="http://schemas.microsoft.com/office/drawing/2014/main" id="{ECC3FBE2-54FC-F02D-1197-FCE656D5E0DE}"/>
              </a:ext>
            </a:extLst>
          </p:cNvPr>
          <p:cNvSpPr txBox="1"/>
          <p:nvPr/>
        </p:nvSpPr>
        <p:spPr>
          <a:xfrm>
            <a:off x="4897225" y="2819056"/>
            <a:ext cx="1488757" cy="307777"/>
          </a:xfrm>
          <a:prstGeom prst="rect">
            <a:avLst/>
          </a:prstGeom>
          <a:noFill/>
        </p:spPr>
        <p:txBody>
          <a:bodyPr wrap="square">
            <a:spAutoFit/>
          </a:bodyPr>
          <a:lstStyle/>
          <a:p>
            <a:r>
              <a:rPr lang="en-US" sz="1400" dirty="0"/>
              <a:t>Tenant-Org1</a:t>
            </a:r>
          </a:p>
        </p:txBody>
      </p:sp>
      <p:sp>
        <p:nvSpPr>
          <p:cNvPr id="28" name="TextBox 27">
            <a:extLst>
              <a:ext uri="{FF2B5EF4-FFF2-40B4-BE49-F238E27FC236}">
                <a16:creationId xmlns:a16="http://schemas.microsoft.com/office/drawing/2014/main" id="{A0206642-96BA-00CD-E98B-11425D15E608}"/>
              </a:ext>
            </a:extLst>
          </p:cNvPr>
          <p:cNvSpPr txBox="1"/>
          <p:nvPr/>
        </p:nvSpPr>
        <p:spPr>
          <a:xfrm>
            <a:off x="8075021" y="4554460"/>
            <a:ext cx="1197764" cy="307777"/>
          </a:xfrm>
          <a:prstGeom prst="rect">
            <a:avLst/>
          </a:prstGeom>
          <a:noFill/>
        </p:spPr>
        <p:txBody>
          <a:bodyPr wrap="none" rtlCol="0">
            <a:spAutoFit/>
          </a:bodyPr>
          <a:lstStyle/>
          <a:p>
            <a:r>
              <a:rPr lang="en-US" sz="1400" dirty="0"/>
              <a:t>Tenant-Org2</a:t>
            </a:r>
          </a:p>
        </p:txBody>
      </p:sp>
      <p:sp>
        <p:nvSpPr>
          <p:cNvPr id="2" name="Rectangle 1">
            <a:extLst>
              <a:ext uri="{FF2B5EF4-FFF2-40B4-BE49-F238E27FC236}">
                <a16:creationId xmlns:a16="http://schemas.microsoft.com/office/drawing/2014/main" id="{BF3E7310-EA6A-52B6-10D5-576EDDF02D9F}"/>
              </a:ext>
            </a:extLst>
          </p:cNvPr>
          <p:cNvSpPr/>
          <p:nvPr/>
        </p:nvSpPr>
        <p:spPr>
          <a:xfrm>
            <a:off x="1763224" y="1837637"/>
            <a:ext cx="247058" cy="4621491"/>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t>
            </a:r>
          </a:p>
          <a:p>
            <a:pPr algn="ctr"/>
            <a:r>
              <a:rPr lang="en-US" dirty="0"/>
              <a:t>8S</a:t>
            </a:r>
          </a:p>
          <a:p>
            <a:pPr algn="ctr"/>
            <a:endParaRPr lang="en-US" dirty="0"/>
          </a:p>
          <a:p>
            <a:pPr algn="ctr"/>
            <a:r>
              <a:rPr lang="en-US" dirty="0"/>
              <a:t>ENGINE</a:t>
            </a:r>
          </a:p>
        </p:txBody>
      </p:sp>
      <p:sp>
        <p:nvSpPr>
          <p:cNvPr id="6" name="Rectangle 5">
            <a:extLst>
              <a:ext uri="{FF2B5EF4-FFF2-40B4-BE49-F238E27FC236}">
                <a16:creationId xmlns:a16="http://schemas.microsoft.com/office/drawing/2014/main" id="{019816A6-40BE-2FCD-0EFA-C0F63AF0BBD9}"/>
              </a:ext>
            </a:extLst>
          </p:cNvPr>
          <p:cNvSpPr/>
          <p:nvPr/>
        </p:nvSpPr>
        <p:spPr>
          <a:xfrm>
            <a:off x="2971746" y="4011493"/>
            <a:ext cx="1937982" cy="680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Bootstrap cluster</a:t>
            </a:r>
            <a:br>
              <a:rPr lang="en-US" sz="1200"/>
            </a:br>
            <a:r>
              <a:rPr lang="en-US" sz="1200"/>
              <a:t>(ephemeral management cluster)</a:t>
            </a:r>
          </a:p>
        </p:txBody>
      </p:sp>
      <p:cxnSp>
        <p:nvCxnSpPr>
          <p:cNvPr id="12" name="Straight Arrow Connector 11">
            <a:extLst>
              <a:ext uri="{FF2B5EF4-FFF2-40B4-BE49-F238E27FC236}">
                <a16:creationId xmlns:a16="http://schemas.microsoft.com/office/drawing/2014/main" id="{89886A35-C6EA-0A72-D304-3FA754BB1C01}"/>
              </a:ext>
            </a:extLst>
          </p:cNvPr>
          <p:cNvCxnSpPr>
            <a:cxnSpLocks/>
          </p:cNvCxnSpPr>
          <p:nvPr/>
        </p:nvCxnSpPr>
        <p:spPr>
          <a:xfrm>
            <a:off x="4909728" y="4265413"/>
            <a:ext cx="59450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Graphic 13" descr="User with solid fill">
            <a:extLst>
              <a:ext uri="{FF2B5EF4-FFF2-40B4-BE49-F238E27FC236}">
                <a16:creationId xmlns:a16="http://schemas.microsoft.com/office/drawing/2014/main" id="{EF5BB837-21CF-DE88-0797-5C07BC10B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3206" y="4091962"/>
            <a:ext cx="669172" cy="669172"/>
          </a:xfrm>
          <a:prstGeom prst="rect">
            <a:avLst/>
          </a:prstGeom>
        </p:spPr>
      </p:pic>
      <p:cxnSp>
        <p:nvCxnSpPr>
          <p:cNvPr id="17" name="Straight Arrow Connector 16">
            <a:extLst>
              <a:ext uri="{FF2B5EF4-FFF2-40B4-BE49-F238E27FC236}">
                <a16:creationId xmlns:a16="http://schemas.microsoft.com/office/drawing/2014/main" id="{77A5408F-0693-B13D-B02A-E20CB6E6EF7D}"/>
              </a:ext>
            </a:extLst>
          </p:cNvPr>
          <p:cNvCxnSpPr>
            <a:cxnSpLocks/>
            <a:endCxn id="6" idx="1"/>
          </p:cNvCxnSpPr>
          <p:nvPr/>
        </p:nvCxnSpPr>
        <p:spPr>
          <a:xfrm flipV="1">
            <a:off x="946338" y="4351952"/>
            <a:ext cx="2025408" cy="22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21" name="Group 20">
            <a:extLst>
              <a:ext uri="{FF2B5EF4-FFF2-40B4-BE49-F238E27FC236}">
                <a16:creationId xmlns:a16="http://schemas.microsoft.com/office/drawing/2014/main" id="{5557459A-1939-6C82-28B4-FA8BE6CEFA03}"/>
              </a:ext>
            </a:extLst>
          </p:cNvPr>
          <p:cNvGrpSpPr/>
          <p:nvPr/>
        </p:nvGrpSpPr>
        <p:grpSpPr>
          <a:xfrm>
            <a:off x="2973941" y="3970547"/>
            <a:ext cx="2905041" cy="1223693"/>
            <a:chOff x="7048163" y="1278542"/>
            <a:chExt cx="2905041" cy="1223693"/>
          </a:xfrm>
        </p:grpSpPr>
        <p:sp>
          <p:nvSpPr>
            <p:cNvPr id="20" name="Rectangle 19">
              <a:extLst>
                <a:ext uri="{FF2B5EF4-FFF2-40B4-BE49-F238E27FC236}">
                  <a16:creationId xmlns:a16="http://schemas.microsoft.com/office/drawing/2014/main" id="{C5A03EFC-F066-4149-3C33-5780E0E43A24}"/>
                </a:ext>
              </a:extLst>
            </p:cNvPr>
            <p:cNvSpPr/>
            <p:nvPr/>
          </p:nvSpPr>
          <p:spPr>
            <a:xfrm>
              <a:off x="7048163" y="1278542"/>
              <a:ext cx="2905041" cy="122369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Self-managing</a:t>
              </a:r>
            </a:p>
            <a:p>
              <a:pPr algn="ctr"/>
              <a:r>
                <a:rPr lang="en-US" sz="1400"/>
                <a:t>Kubernetes cluster</a:t>
              </a:r>
            </a:p>
          </p:txBody>
        </p:sp>
        <p:pic>
          <p:nvPicPr>
            <p:cNvPr id="30" name="Picture 29">
              <a:extLst>
                <a:ext uri="{FF2B5EF4-FFF2-40B4-BE49-F238E27FC236}">
                  <a16:creationId xmlns:a16="http://schemas.microsoft.com/office/drawing/2014/main" id="{6C4BC3A2-1E31-58ED-D629-E5079B72E89F}"/>
                </a:ext>
              </a:extLst>
            </p:cNvPr>
            <p:cNvPicPr>
              <a:picLocks noChangeAspect="1"/>
            </p:cNvPicPr>
            <p:nvPr/>
          </p:nvPicPr>
          <p:blipFill>
            <a:blip r:embed="rId7"/>
            <a:stretch>
              <a:fillRect/>
            </a:stretch>
          </p:blipFill>
          <p:spPr>
            <a:xfrm>
              <a:off x="9262925" y="1923466"/>
              <a:ext cx="484019" cy="469338"/>
            </a:xfrm>
            <a:prstGeom prst="rect">
              <a:avLst/>
            </a:prstGeom>
          </p:spPr>
        </p:pic>
      </p:grpSp>
      <p:grpSp>
        <p:nvGrpSpPr>
          <p:cNvPr id="11" name="Group 10">
            <a:extLst>
              <a:ext uri="{FF2B5EF4-FFF2-40B4-BE49-F238E27FC236}">
                <a16:creationId xmlns:a16="http://schemas.microsoft.com/office/drawing/2014/main" id="{4059FA53-C9FF-45E8-4B88-A7B4FCA38001}"/>
              </a:ext>
            </a:extLst>
          </p:cNvPr>
          <p:cNvGrpSpPr/>
          <p:nvPr/>
        </p:nvGrpSpPr>
        <p:grpSpPr>
          <a:xfrm>
            <a:off x="3217720" y="5355984"/>
            <a:ext cx="1273312" cy="472672"/>
            <a:chOff x="1586770" y="3611320"/>
            <a:chExt cx="1273312" cy="472672"/>
          </a:xfrm>
        </p:grpSpPr>
        <p:sp>
          <p:nvSpPr>
            <p:cNvPr id="3" name="Rectangle 2">
              <a:extLst>
                <a:ext uri="{FF2B5EF4-FFF2-40B4-BE49-F238E27FC236}">
                  <a16:creationId xmlns:a16="http://schemas.microsoft.com/office/drawing/2014/main" id="{667F5758-26A6-AE16-5409-D7B3F6377786}"/>
                </a:ext>
              </a:extLst>
            </p:cNvPr>
            <p:cNvSpPr/>
            <p:nvPr/>
          </p:nvSpPr>
          <p:spPr>
            <a:xfrm>
              <a:off x="1586770" y="3611320"/>
              <a:ext cx="1208741" cy="42070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Self-managing cluster</a:t>
              </a:r>
            </a:p>
          </p:txBody>
        </p:sp>
        <p:pic>
          <p:nvPicPr>
            <p:cNvPr id="5" name="Picture 4">
              <a:extLst>
                <a:ext uri="{FF2B5EF4-FFF2-40B4-BE49-F238E27FC236}">
                  <a16:creationId xmlns:a16="http://schemas.microsoft.com/office/drawing/2014/main" id="{26F6DA2C-2280-56DA-66DA-E84F3FFA288A}"/>
                </a:ext>
              </a:extLst>
            </p:cNvPr>
            <p:cNvPicPr>
              <a:picLocks noChangeAspect="1"/>
            </p:cNvPicPr>
            <p:nvPr/>
          </p:nvPicPr>
          <p:blipFill>
            <a:blip r:embed="rId7"/>
            <a:stretch>
              <a:fillRect/>
            </a:stretch>
          </p:blipFill>
          <p:spPr>
            <a:xfrm>
              <a:off x="2602336" y="3834064"/>
              <a:ext cx="257746" cy="249928"/>
            </a:xfrm>
            <a:prstGeom prst="rect">
              <a:avLst/>
            </a:prstGeom>
          </p:spPr>
        </p:pic>
      </p:grpSp>
      <p:grpSp>
        <p:nvGrpSpPr>
          <p:cNvPr id="13" name="Group 12">
            <a:extLst>
              <a:ext uri="{FF2B5EF4-FFF2-40B4-BE49-F238E27FC236}">
                <a16:creationId xmlns:a16="http://schemas.microsoft.com/office/drawing/2014/main" id="{1F908983-CD7B-C1A8-3D9C-201AFFBBC684}"/>
              </a:ext>
            </a:extLst>
          </p:cNvPr>
          <p:cNvGrpSpPr/>
          <p:nvPr/>
        </p:nvGrpSpPr>
        <p:grpSpPr>
          <a:xfrm>
            <a:off x="3757789" y="3425495"/>
            <a:ext cx="1215746" cy="425383"/>
            <a:chOff x="4519789" y="3220196"/>
            <a:chExt cx="1215746" cy="425383"/>
          </a:xfrm>
        </p:grpSpPr>
        <p:sp>
          <p:nvSpPr>
            <p:cNvPr id="15" name="Rectangle 14">
              <a:extLst>
                <a:ext uri="{FF2B5EF4-FFF2-40B4-BE49-F238E27FC236}">
                  <a16:creationId xmlns:a16="http://schemas.microsoft.com/office/drawing/2014/main" id="{D9250801-F0A4-F8C9-F3CC-BD1D7C4BDA31}"/>
                </a:ext>
              </a:extLst>
            </p:cNvPr>
            <p:cNvSpPr/>
            <p:nvPr/>
          </p:nvSpPr>
          <p:spPr>
            <a:xfrm>
              <a:off x="4519789" y="3220196"/>
              <a:ext cx="1208741" cy="42070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Self-managing cluster</a:t>
              </a:r>
            </a:p>
          </p:txBody>
        </p:sp>
        <p:pic>
          <p:nvPicPr>
            <p:cNvPr id="16" name="Picture 15">
              <a:extLst>
                <a:ext uri="{FF2B5EF4-FFF2-40B4-BE49-F238E27FC236}">
                  <a16:creationId xmlns:a16="http://schemas.microsoft.com/office/drawing/2014/main" id="{C543908F-980A-4F6F-76E7-8D4702867704}"/>
                </a:ext>
              </a:extLst>
            </p:cNvPr>
            <p:cNvPicPr>
              <a:picLocks noChangeAspect="1"/>
            </p:cNvPicPr>
            <p:nvPr/>
          </p:nvPicPr>
          <p:blipFill>
            <a:blip r:embed="rId7"/>
            <a:stretch>
              <a:fillRect/>
            </a:stretch>
          </p:blipFill>
          <p:spPr>
            <a:xfrm>
              <a:off x="5477789" y="3395651"/>
              <a:ext cx="257746" cy="249928"/>
            </a:xfrm>
            <a:prstGeom prst="rect">
              <a:avLst/>
            </a:prstGeom>
          </p:spPr>
        </p:pic>
      </p:grpSp>
      <p:pic>
        <p:nvPicPr>
          <p:cNvPr id="18" name="Graphic 17" descr="User with solid fill">
            <a:extLst>
              <a:ext uri="{FF2B5EF4-FFF2-40B4-BE49-F238E27FC236}">
                <a16:creationId xmlns:a16="http://schemas.microsoft.com/office/drawing/2014/main" id="{E3B93C09-924F-15C2-AB27-4FED8F462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745" y="5312522"/>
            <a:ext cx="566341" cy="566341"/>
          </a:xfrm>
          <a:prstGeom prst="rect">
            <a:avLst/>
          </a:prstGeom>
        </p:spPr>
      </p:pic>
      <p:pic>
        <p:nvPicPr>
          <p:cNvPr id="22" name="Graphic 21" descr="User with solid fill">
            <a:extLst>
              <a:ext uri="{FF2B5EF4-FFF2-40B4-BE49-F238E27FC236}">
                <a16:creationId xmlns:a16="http://schemas.microsoft.com/office/drawing/2014/main" id="{F1712BC5-23F3-561D-DA88-0020651714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022" y="3372684"/>
            <a:ext cx="509064" cy="509064"/>
          </a:xfrm>
          <a:prstGeom prst="rect">
            <a:avLst/>
          </a:prstGeom>
        </p:spPr>
      </p:pic>
      <p:cxnSp>
        <p:nvCxnSpPr>
          <p:cNvPr id="31" name="Straight Arrow Connector 30">
            <a:extLst>
              <a:ext uri="{FF2B5EF4-FFF2-40B4-BE49-F238E27FC236}">
                <a16:creationId xmlns:a16="http://schemas.microsoft.com/office/drawing/2014/main" id="{A2B9E6B2-F171-68F4-3F32-49E72AA016FC}"/>
              </a:ext>
            </a:extLst>
          </p:cNvPr>
          <p:cNvCxnSpPr>
            <a:cxnSpLocks/>
          </p:cNvCxnSpPr>
          <p:nvPr/>
        </p:nvCxnSpPr>
        <p:spPr>
          <a:xfrm flipV="1">
            <a:off x="997578" y="3599727"/>
            <a:ext cx="2753206" cy="229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FF9AD055-3F48-6770-5020-900940AAE0F6}"/>
              </a:ext>
            </a:extLst>
          </p:cNvPr>
          <p:cNvCxnSpPr>
            <a:cxnSpLocks/>
          </p:cNvCxnSpPr>
          <p:nvPr/>
        </p:nvCxnSpPr>
        <p:spPr>
          <a:xfrm flipV="1">
            <a:off x="1009111" y="5592412"/>
            <a:ext cx="2208609" cy="372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4180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p:nvPr/>
        </p:nvSpPr>
        <p:spPr>
          <a:xfrm>
            <a:off x="3383444" y="1117276"/>
            <a:ext cx="5425108" cy="542510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5" name="Google Shape;125;p4"/>
          <p:cNvSpPr txBox="1"/>
          <p:nvPr/>
        </p:nvSpPr>
        <p:spPr>
          <a:xfrm>
            <a:off x="2470396" y="2525857"/>
            <a:ext cx="7251206" cy="147732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br>
              <a:rPr lang="en-CA" sz="1800" b="0" i="0" u="none" strike="noStrike" cap="none">
                <a:solidFill>
                  <a:srgbClr val="002C9D"/>
                </a:solidFill>
                <a:latin typeface="Calibri"/>
                <a:ea typeface="Calibri"/>
                <a:cs typeface="Calibri"/>
                <a:sym typeface="Calibri"/>
              </a:rPr>
            </a:br>
            <a:r>
              <a:rPr lang="en-CA" sz="1800" b="0" i="0" u="none" strike="noStrike" cap="none">
                <a:solidFill>
                  <a:srgbClr val="002C9D"/>
                </a:solidFill>
                <a:latin typeface="Arial"/>
                <a:ea typeface="Arial"/>
                <a:cs typeface="Arial"/>
                <a:sym typeface="Arial"/>
              </a:rPr>
              <a:t>Session QR Codes will be</a:t>
            </a:r>
            <a:endParaRPr/>
          </a:p>
          <a:p>
            <a:pPr marL="0" marR="0" lvl="0" indent="0" algn="ctr" rtl="0">
              <a:spcBef>
                <a:spcPts val="0"/>
              </a:spcBef>
              <a:spcAft>
                <a:spcPts val="0"/>
              </a:spcAft>
              <a:buNone/>
            </a:pPr>
            <a:r>
              <a:rPr lang="en-CA" sz="1800" b="0" i="0" u="none" strike="noStrike" cap="none">
                <a:solidFill>
                  <a:srgbClr val="002C9D"/>
                </a:solidFill>
                <a:latin typeface="Arial"/>
                <a:ea typeface="Arial"/>
                <a:cs typeface="Arial"/>
                <a:sym typeface="Arial"/>
              </a:rPr>
              <a:t>sent via email before the event</a:t>
            </a:r>
            <a:endParaRPr sz="1800" b="0" i="0" u="none" strike="noStrike" cap="none">
              <a:solidFill>
                <a:srgbClr val="002C9D"/>
              </a:solidFill>
              <a:latin typeface="Calibri"/>
              <a:ea typeface="Calibri"/>
              <a:cs typeface="Calibri"/>
              <a:sym typeface="Calibri"/>
            </a:endParaRPr>
          </a:p>
          <a:p>
            <a:pPr marL="0" marR="0" lvl="0" indent="0" algn="l" rtl="0">
              <a:spcBef>
                <a:spcPts val="0"/>
              </a:spcBef>
              <a:spcAft>
                <a:spcPts val="0"/>
              </a:spcAft>
              <a:buNone/>
            </a:pPr>
            <a:br>
              <a:rPr lang="en-CA" sz="1800" b="0" i="0" u="none" strike="noStrike" cap="none">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26" name="Google Shape;126;p4"/>
          <p:cNvSpPr txBox="1"/>
          <p:nvPr/>
        </p:nvSpPr>
        <p:spPr>
          <a:xfrm>
            <a:off x="3047171" y="5913276"/>
            <a:ext cx="6097656"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br>
              <a:rPr lang="en-CA" sz="1800" dirty="0">
                <a:solidFill>
                  <a:srgbClr val="002C9D"/>
                </a:solidFill>
                <a:latin typeface="Calibri"/>
                <a:ea typeface="Calibri"/>
                <a:cs typeface="Calibri"/>
                <a:sym typeface="Calibri"/>
              </a:rPr>
            </a:br>
            <a:endParaRPr sz="1800" dirty="0">
              <a:solidFill>
                <a:srgbClr val="002C9D"/>
              </a:solidFill>
              <a:latin typeface="Calibri"/>
              <a:ea typeface="Calibri"/>
              <a:cs typeface="Calibri"/>
              <a:sym typeface="Calibri"/>
            </a:endParaRPr>
          </a:p>
        </p:txBody>
      </p:sp>
      <p:pic>
        <p:nvPicPr>
          <p:cNvPr id="3" name="Picture 2" descr="Qr code&#10;&#10;Description automatically generated">
            <a:extLst>
              <a:ext uri="{FF2B5EF4-FFF2-40B4-BE49-F238E27FC236}">
                <a16:creationId xmlns:a16="http://schemas.microsoft.com/office/drawing/2014/main" id="{01508BD1-2171-6449-3CC0-86E8F81CE4FB}"/>
              </a:ext>
            </a:extLst>
          </p:cNvPr>
          <p:cNvPicPr>
            <a:picLocks noChangeAspect="1"/>
          </p:cNvPicPr>
          <p:nvPr/>
        </p:nvPicPr>
        <p:blipFill>
          <a:blip r:embed="rId3"/>
          <a:stretch>
            <a:fillRect/>
          </a:stretch>
        </p:blipFill>
        <p:spPr>
          <a:xfrm>
            <a:off x="3634570" y="1368402"/>
            <a:ext cx="4922855" cy="4922855"/>
          </a:xfrm>
          <a:prstGeom prst="rect">
            <a:avLst/>
          </a:prstGeom>
        </p:spPr>
      </p:pic>
      <p:sp>
        <p:nvSpPr>
          <p:cNvPr id="4" name="TextBox 3">
            <a:extLst>
              <a:ext uri="{FF2B5EF4-FFF2-40B4-BE49-F238E27FC236}">
                <a16:creationId xmlns:a16="http://schemas.microsoft.com/office/drawing/2014/main" id="{5256AF5E-F7AE-B1B6-8593-B64A259F80D1}"/>
              </a:ext>
            </a:extLst>
          </p:cNvPr>
          <p:cNvSpPr txBox="1"/>
          <p:nvPr/>
        </p:nvSpPr>
        <p:spPr>
          <a:xfrm>
            <a:off x="4196425" y="20944"/>
            <a:ext cx="3195105" cy="984885"/>
          </a:xfrm>
          <a:prstGeom prst="rect">
            <a:avLst/>
          </a:prstGeom>
          <a:noFill/>
        </p:spPr>
        <p:txBody>
          <a:bodyPr wrap="none" rtlCol="0">
            <a:spAutoFit/>
          </a:bodyPr>
          <a:lstStyle/>
          <a:p>
            <a:r>
              <a:rPr lang="en-CA" sz="4400" b="1" dirty="0">
                <a:solidFill>
                  <a:srgbClr val="002C9D"/>
                </a:solidFill>
              </a:rPr>
              <a:t>Thank you!</a:t>
            </a:r>
            <a:endParaRPr lang="en-US" sz="4400"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21f9ac1f608_1_38"/>
          <p:cNvSpPr txBox="1"/>
          <p:nvPr/>
        </p:nvSpPr>
        <p:spPr>
          <a:xfrm>
            <a:off x="838204" y="2683976"/>
            <a:ext cx="10515600" cy="1325700"/>
          </a:xfrm>
          <a:prstGeom prst="rect">
            <a:avLst/>
          </a:prstGeom>
          <a:noFill/>
          <a:ln>
            <a:noFill/>
          </a:ln>
        </p:spPr>
        <p:txBody>
          <a:bodyPr spcFirstLastPara="1" wrap="square" lIns="91425" tIns="45700" rIns="91425" bIns="45700" anchor="ctr" anchorCtr="0">
            <a:normAutofit/>
          </a:bodyPr>
          <a:lstStyle/>
          <a:p>
            <a:pPr algn="ctr">
              <a:lnSpc>
                <a:spcPct val="90000"/>
              </a:lnSpc>
            </a:pPr>
            <a:r>
              <a:rPr lang="en-CA" sz="5400" b="1" dirty="0">
                <a:solidFill>
                  <a:srgbClr val="002C9D"/>
                </a:solidFill>
              </a:rPr>
              <a:t>Thank you!</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403675" y="187745"/>
            <a:ext cx="10515600" cy="495745"/>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0"/>
              </a:spcAft>
              <a:buClr>
                <a:srgbClr val="002C9D"/>
              </a:buClr>
              <a:buSzPts val="4000"/>
              <a:buFont typeface="Arial"/>
              <a:buNone/>
            </a:pPr>
            <a:r>
              <a:rPr lang="en-CA" sz="4000" b="1">
                <a:solidFill>
                  <a:srgbClr val="002C9D"/>
                </a:solidFill>
              </a:rPr>
              <a:t>Agenda</a:t>
            </a:r>
            <a:endParaRPr/>
          </a:p>
        </p:txBody>
      </p:sp>
      <p:sp>
        <p:nvSpPr>
          <p:cNvPr id="98" name="Google Shape;98;g21f9ac1f608_1_3"/>
          <p:cNvSpPr txBox="1"/>
          <p:nvPr/>
        </p:nvSpPr>
        <p:spPr>
          <a:xfrm>
            <a:off x="403675" y="964423"/>
            <a:ext cx="10515600" cy="5348700"/>
          </a:xfrm>
          <a:prstGeom prst="rect">
            <a:avLst/>
          </a:prstGeom>
          <a:noFill/>
          <a:ln>
            <a:noFill/>
          </a:ln>
        </p:spPr>
        <p:txBody>
          <a:bodyPr spcFirstLastPara="1" wrap="square" lIns="91425" tIns="45700" rIns="91425" bIns="45700" anchor="t" anchorCtr="0">
            <a:normAutofit/>
          </a:bodyPr>
          <a:lstStyle/>
          <a:p>
            <a:pPr marL="457200" indent="-457200">
              <a:buClr>
                <a:srgbClr val="262626"/>
              </a:buClr>
              <a:buSzPts val="1800"/>
              <a:buAutoNum type="arabicPeriod"/>
            </a:pPr>
            <a:r>
              <a:rPr lang="en-US" sz="2400"/>
              <a:t>Introduction</a:t>
            </a:r>
          </a:p>
          <a:p>
            <a:pPr marL="457200" indent="-457200">
              <a:buClr>
                <a:srgbClr val="262626"/>
              </a:buClr>
              <a:buSzPts val="1800"/>
              <a:buAutoNum type="arabicPeriod"/>
            </a:pPr>
            <a:endParaRPr lang="en-US" sz="2400"/>
          </a:p>
          <a:p>
            <a:pPr marL="457200" indent="-457200">
              <a:buClr>
                <a:srgbClr val="262626"/>
              </a:buClr>
              <a:buSzPts val="1800"/>
              <a:buAutoNum type="arabicPeriod"/>
            </a:pPr>
            <a:r>
              <a:rPr lang="en-US" sz="2400"/>
              <a:t>Current Usage Patterns of Cluster-API</a:t>
            </a:r>
            <a:endParaRPr lang="en-US"/>
          </a:p>
          <a:p>
            <a:pPr marL="457200" indent="-457200">
              <a:buClr>
                <a:srgbClr val="262626"/>
              </a:buClr>
              <a:buSzPts val="1800"/>
              <a:buAutoNum type="arabicPeriod"/>
            </a:pPr>
            <a:endParaRPr lang="en-US" sz="2400"/>
          </a:p>
          <a:p>
            <a:pPr marL="457200" indent="-457200">
              <a:buClr>
                <a:srgbClr val="262626"/>
              </a:buClr>
              <a:buSzPts val="1800"/>
              <a:buAutoNum type="arabicPeriod"/>
            </a:pPr>
            <a:r>
              <a:rPr lang="en-US" sz="2400"/>
              <a:t>Issues with the usage patterns</a:t>
            </a:r>
            <a:endParaRPr lang="en-US"/>
          </a:p>
          <a:p>
            <a:pPr marL="457200" lvl="0" indent="-457200" algn="l">
              <a:spcBef>
                <a:spcPts val="0"/>
              </a:spcBef>
              <a:spcAft>
                <a:spcPts val="0"/>
              </a:spcAft>
              <a:buClr>
                <a:srgbClr val="262626"/>
              </a:buClr>
              <a:buSzPts val="1800"/>
              <a:buAutoNum type="arabicPeriod"/>
            </a:pPr>
            <a:endParaRPr lang="en-US" sz="2400"/>
          </a:p>
          <a:p>
            <a:pPr marL="457200" indent="-457200">
              <a:buClr>
                <a:srgbClr val="262626"/>
              </a:buClr>
              <a:buSzPts val="1800"/>
              <a:buAutoNum type="arabicPeriod"/>
            </a:pPr>
            <a:r>
              <a:rPr lang="en-US" sz="2400"/>
              <a:t>Kubernetes Engine via Self-Managing Clusters</a:t>
            </a:r>
            <a:endParaRPr lang="en-US"/>
          </a:p>
          <a:p>
            <a:pPr marL="457200" indent="-457200">
              <a:buAutoNum type="arabicPeriod"/>
            </a:pPr>
            <a:endParaRPr lang="en-US" sz="2400"/>
          </a:p>
          <a:p>
            <a:pPr marL="457200" indent="-457200">
              <a:buAutoNum type="arabicPeriod"/>
            </a:pPr>
            <a:r>
              <a:rPr lang="en-US" sz="2400"/>
              <a:t>Fleet Management</a:t>
            </a:r>
            <a:endParaRPr lang="en-US"/>
          </a:p>
          <a:p>
            <a:pPr>
              <a:buClr>
                <a:srgbClr val="262626"/>
              </a:buClr>
              <a:buSzPts val="1800"/>
            </a:pPr>
            <a:endParaRPr lang="en-US" sz="2400"/>
          </a:p>
          <a:p>
            <a:pPr marL="457200" lvl="0" indent="-457200" algn="l">
              <a:spcBef>
                <a:spcPts val="0"/>
              </a:spcBef>
              <a:spcAft>
                <a:spcPts val="0"/>
              </a:spcAft>
              <a:buClr>
                <a:srgbClr val="262626"/>
              </a:buClr>
              <a:buSzPts val="1800"/>
              <a:buAutoNum type="arabicPeriod"/>
            </a:pPr>
            <a:endParaRPr lang="en-US" sz="2400">
              <a:solidFill>
                <a:srgbClr val="262626"/>
              </a:solidFill>
            </a:endParaRPr>
          </a:p>
        </p:txBody>
      </p:sp>
    </p:spTree>
    <p:extLst>
      <p:ext uri="{BB962C8B-B14F-4D97-AF65-F5344CB8AC3E}">
        <p14:creationId xmlns:p14="http://schemas.microsoft.com/office/powerpoint/2010/main" val="378541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3"/>
          <p:cNvSpPr txBox="1"/>
          <p:nvPr/>
        </p:nvSpPr>
        <p:spPr>
          <a:xfrm>
            <a:off x="383804" y="250853"/>
            <a:ext cx="10515600" cy="469338"/>
          </a:xfrm>
          <a:prstGeom prst="rect">
            <a:avLst/>
          </a:prstGeom>
          <a:noFill/>
          <a:ln>
            <a:noFill/>
          </a:ln>
        </p:spPr>
        <p:txBody>
          <a:bodyPr spcFirstLastPara="1" wrap="square" lIns="91425" tIns="45700" rIns="91425" bIns="45700" anchor="ctr" anchorCtr="0">
            <a:noAutofit/>
          </a:bodyPr>
          <a:lstStyle/>
          <a:p>
            <a:pPr>
              <a:lnSpc>
                <a:spcPct val="90000"/>
              </a:lnSpc>
            </a:pPr>
            <a:r>
              <a:rPr lang="en-CA" sz="2800" b="1">
                <a:solidFill>
                  <a:srgbClr val="002C9D"/>
                </a:solidFill>
              </a:rPr>
              <a:t>Multitenant Cloud – VMware Cloud Director</a:t>
            </a:r>
          </a:p>
        </p:txBody>
      </p:sp>
      <p:pic>
        <p:nvPicPr>
          <p:cNvPr id="4" name="Picture 3">
            <a:extLst>
              <a:ext uri="{FF2B5EF4-FFF2-40B4-BE49-F238E27FC236}">
                <a16:creationId xmlns:a16="http://schemas.microsoft.com/office/drawing/2014/main" id="{E9AE56F7-53BF-33CF-92E9-C184777D00F7}"/>
              </a:ext>
            </a:extLst>
          </p:cNvPr>
          <p:cNvPicPr>
            <a:picLocks noChangeAspect="1"/>
          </p:cNvPicPr>
          <p:nvPr/>
        </p:nvPicPr>
        <p:blipFill>
          <a:blip r:embed="rId3"/>
          <a:stretch>
            <a:fillRect/>
          </a:stretch>
        </p:blipFill>
        <p:spPr>
          <a:xfrm>
            <a:off x="1708338" y="2051943"/>
            <a:ext cx="7683274" cy="4794420"/>
          </a:xfrm>
          <a:prstGeom prst="rect">
            <a:avLst/>
          </a:prstGeom>
        </p:spPr>
      </p:pic>
      <p:pic>
        <p:nvPicPr>
          <p:cNvPr id="7" name="Graphic 6" descr="User with solid fill">
            <a:extLst>
              <a:ext uri="{FF2B5EF4-FFF2-40B4-BE49-F238E27FC236}">
                <a16:creationId xmlns:a16="http://schemas.microsoft.com/office/drawing/2014/main" id="{58EC14B2-B281-7DE4-208E-FC119C1444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95152" y="1094456"/>
            <a:ext cx="1235383" cy="1235383"/>
          </a:xfrm>
          <a:prstGeom prst="rect">
            <a:avLst/>
          </a:prstGeom>
        </p:spPr>
      </p:pic>
      <p:sp>
        <p:nvSpPr>
          <p:cNvPr id="10" name="TextBox 9">
            <a:extLst>
              <a:ext uri="{FF2B5EF4-FFF2-40B4-BE49-F238E27FC236}">
                <a16:creationId xmlns:a16="http://schemas.microsoft.com/office/drawing/2014/main" id="{E03A55A5-50D2-CDE6-AA89-373C65D07703}"/>
              </a:ext>
            </a:extLst>
          </p:cNvPr>
          <p:cNvSpPr txBox="1"/>
          <p:nvPr/>
        </p:nvSpPr>
        <p:spPr>
          <a:xfrm>
            <a:off x="4709565" y="902656"/>
            <a:ext cx="1406559" cy="307777"/>
          </a:xfrm>
          <a:prstGeom prst="rect">
            <a:avLst/>
          </a:prstGeom>
          <a:noFill/>
        </p:spPr>
        <p:txBody>
          <a:bodyPr wrap="square" rtlCol="0">
            <a:spAutoFit/>
          </a:bodyPr>
          <a:lstStyle/>
          <a:p>
            <a:r>
              <a:rPr lang="en-US" sz="1400"/>
              <a:t>Cloud provider</a:t>
            </a:r>
          </a:p>
        </p:txBody>
      </p:sp>
      <p:pic>
        <p:nvPicPr>
          <p:cNvPr id="3" name="Graphic 2" descr="Users with solid fill">
            <a:extLst>
              <a:ext uri="{FF2B5EF4-FFF2-40B4-BE49-F238E27FC236}">
                <a16:creationId xmlns:a16="http://schemas.microsoft.com/office/drawing/2014/main" id="{0F9C977E-C37D-FCBB-AB5F-3BAFDB125B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0614" y="2511707"/>
            <a:ext cx="914400" cy="914400"/>
          </a:xfrm>
          <a:prstGeom prst="rect">
            <a:avLst/>
          </a:prstGeom>
        </p:spPr>
      </p:pic>
      <p:pic>
        <p:nvPicPr>
          <p:cNvPr id="5" name="Graphic 4" descr="Users with solid fill">
            <a:extLst>
              <a:ext uri="{FF2B5EF4-FFF2-40B4-BE49-F238E27FC236}">
                <a16:creationId xmlns:a16="http://schemas.microsoft.com/office/drawing/2014/main" id="{5C4FA6B3-A6A4-C2BA-B90B-C63183C70E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04691" y="2697347"/>
            <a:ext cx="914400" cy="914400"/>
          </a:xfrm>
          <a:prstGeom prst="rect">
            <a:avLst/>
          </a:prstGeom>
        </p:spPr>
      </p:pic>
      <p:sp>
        <p:nvSpPr>
          <p:cNvPr id="8" name="TextBox 7">
            <a:extLst>
              <a:ext uri="{FF2B5EF4-FFF2-40B4-BE49-F238E27FC236}">
                <a16:creationId xmlns:a16="http://schemas.microsoft.com/office/drawing/2014/main" id="{A1852A32-0F03-BF3C-DAC5-92ED45DCEA56}"/>
              </a:ext>
            </a:extLst>
          </p:cNvPr>
          <p:cNvSpPr txBox="1"/>
          <p:nvPr/>
        </p:nvSpPr>
        <p:spPr>
          <a:xfrm>
            <a:off x="868106" y="2353787"/>
            <a:ext cx="1705916" cy="307777"/>
          </a:xfrm>
          <a:prstGeom prst="rect">
            <a:avLst/>
          </a:prstGeom>
          <a:noFill/>
        </p:spPr>
        <p:txBody>
          <a:bodyPr wrap="none" lIns="91440" tIns="45720" rIns="91440" bIns="45720" rtlCol="0" anchor="t">
            <a:spAutoFit/>
          </a:bodyPr>
          <a:lstStyle/>
          <a:p>
            <a:r>
              <a:rPr lang="en-US">
                <a:cs typeface="Calibri"/>
              </a:rPr>
              <a:t>Tenant Org1</a:t>
            </a:r>
            <a:r>
              <a:rPr lang="en-US" sz="1400">
                <a:cs typeface="Calibri"/>
              </a:rPr>
              <a:t> Users</a:t>
            </a:r>
          </a:p>
        </p:txBody>
      </p:sp>
      <p:sp>
        <p:nvSpPr>
          <p:cNvPr id="13" name="TextBox 12">
            <a:extLst>
              <a:ext uri="{FF2B5EF4-FFF2-40B4-BE49-F238E27FC236}">
                <a16:creationId xmlns:a16="http://schemas.microsoft.com/office/drawing/2014/main" id="{1A4D8FBE-05E0-31C3-D5A0-968AE19066DA}"/>
              </a:ext>
            </a:extLst>
          </p:cNvPr>
          <p:cNvSpPr txBox="1"/>
          <p:nvPr/>
        </p:nvSpPr>
        <p:spPr>
          <a:xfrm>
            <a:off x="9986969" y="2543458"/>
            <a:ext cx="1705916" cy="307777"/>
          </a:xfrm>
          <a:prstGeom prst="rect">
            <a:avLst/>
          </a:prstGeom>
          <a:noFill/>
        </p:spPr>
        <p:txBody>
          <a:bodyPr wrap="none" lIns="91440" tIns="45720" rIns="91440" bIns="45720" rtlCol="0" anchor="t">
            <a:spAutoFit/>
          </a:bodyPr>
          <a:lstStyle/>
          <a:p>
            <a:r>
              <a:rPr lang="en-US"/>
              <a:t>Tenant Org2</a:t>
            </a:r>
            <a:r>
              <a:rPr lang="en-US" sz="1400"/>
              <a:t> Users</a:t>
            </a:r>
          </a:p>
        </p:txBody>
      </p:sp>
      <p:pic>
        <p:nvPicPr>
          <p:cNvPr id="24" name="Picture 23">
            <a:extLst>
              <a:ext uri="{FF2B5EF4-FFF2-40B4-BE49-F238E27FC236}">
                <a16:creationId xmlns:a16="http://schemas.microsoft.com/office/drawing/2014/main" id="{D46A44C0-8E51-FB02-3C5B-26CD789B650B}"/>
              </a:ext>
            </a:extLst>
          </p:cNvPr>
          <p:cNvPicPr>
            <a:picLocks noChangeAspect="1"/>
          </p:cNvPicPr>
          <p:nvPr/>
        </p:nvPicPr>
        <p:blipFill>
          <a:blip r:embed="rId8"/>
          <a:stretch>
            <a:fillRect/>
          </a:stretch>
        </p:blipFill>
        <p:spPr>
          <a:xfrm>
            <a:off x="2909872" y="3215246"/>
            <a:ext cx="2238527" cy="2238527"/>
          </a:xfrm>
          <a:prstGeom prst="rect">
            <a:avLst/>
          </a:prstGeom>
        </p:spPr>
      </p:pic>
      <p:pic>
        <p:nvPicPr>
          <p:cNvPr id="25" name="Picture 24">
            <a:extLst>
              <a:ext uri="{FF2B5EF4-FFF2-40B4-BE49-F238E27FC236}">
                <a16:creationId xmlns:a16="http://schemas.microsoft.com/office/drawing/2014/main" id="{C433CFEF-106D-6C1F-95C6-FCD02DCB4FE9}"/>
              </a:ext>
            </a:extLst>
          </p:cNvPr>
          <p:cNvPicPr>
            <a:picLocks noChangeAspect="1"/>
          </p:cNvPicPr>
          <p:nvPr/>
        </p:nvPicPr>
        <p:blipFill>
          <a:blip r:embed="rId8"/>
          <a:stretch>
            <a:fillRect/>
          </a:stretch>
        </p:blipFill>
        <p:spPr>
          <a:xfrm>
            <a:off x="5518381" y="3270878"/>
            <a:ext cx="2238527" cy="2238527"/>
          </a:xfrm>
          <a:prstGeom prst="rect">
            <a:avLst/>
          </a:prstGeom>
        </p:spPr>
      </p:pic>
      <p:sp>
        <p:nvSpPr>
          <p:cNvPr id="27" name="TextBox 26">
            <a:extLst>
              <a:ext uri="{FF2B5EF4-FFF2-40B4-BE49-F238E27FC236}">
                <a16:creationId xmlns:a16="http://schemas.microsoft.com/office/drawing/2014/main" id="{ECC3FBE2-54FC-F02D-1197-FCE656D5E0DE}"/>
              </a:ext>
            </a:extLst>
          </p:cNvPr>
          <p:cNvSpPr txBox="1"/>
          <p:nvPr/>
        </p:nvSpPr>
        <p:spPr>
          <a:xfrm>
            <a:off x="3541586" y="3852472"/>
            <a:ext cx="1488757" cy="307777"/>
          </a:xfrm>
          <a:prstGeom prst="rect">
            <a:avLst/>
          </a:prstGeom>
          <a:noFill/>
        </p:spPr>
        <p:txBody>
          <a:bodyPr wrap="square" lIns="91440" tIns="45720" rIns="91440" bIns="45720" anchor="t">
            <a:spAutoFit/>
          </a:bodyPr>
          <a:lstStyle/>
          <a:p>
            <a:r>
              <a:rPr lang="en-US">
                <a:solidFill>
                  <a:schemeClr val="bg1"/>
                </a:solidFill>
              </a:rPr>
              <a:t>Tenant </a:t>
            </a:r>
            <a:r>
              <a:rPr lang="en-US" sz="1400">
                <a:solidFill>
                  <a:schemeClr val="bg1"/>
                </a:solidFill>
              </a:rPr>
              <a:t>Org1</a:t>
            </a:r>
          </a:p>
        </p:txBody>
      </p:sp>
      <p:sp>
        <p:nvSpPr>
          <p:cNvPr id="28" name="TextBox 27">
            <a:extLst>
              <a:ext uri="{FF2B5EF4-FFF2-40B4-BE49-F238E27FC236}">
                <a16:creationId xmlns:a16="http://schemas.microsoft.com/office/drawing/2014/main" id="{A0206642-96BA-00CD-E98B-11425D15E608}"/>
              </a:ext>
            </a:extLst>
          </p:cNvPr>
          <p:cNvSpPr txBox="1"/>
          <p:nvPr/>
        </p:nvSpPr>
        <p:spPr>
          <a:xfrm>
            <a:off x="6225501" y="3948359"/>
            <a:ext cx="1188146" cy="307777"/>
          </a:xfrm>
          <a:prstGeom prst="rect">
            <a:avLst/>
          </a:prstGeom>
          <a:noFill/>
        </p:spPr>
        <p:txBody>
          <a:bodyPr wrap="none" lIns="91440" tIns="45720" rIns="91440" bIns="45720" rtlCol="0" anchor="t">
            <a:spAutoFit/>
          </a:bodyPr>
          <a:lstStyle/>
          <a:p>
            <a:r>
              <a:rPr lang="en-US">
                <a:solidFill>
                  <a:schemeClr val="bg1"/>
                </a:solidFill>
              </a:rPr>
              <a:t>Tenant Org2</a:t>
            </a:r>
            <a:endParaRPr lang="en-US" sz="1400">
              <a:solidFill>
                <a:schemeClr val="bg1"/>
              </a:solidFill>
            </a:endParaRPr>
          </a:p>
        </p:txBody>
      </p:sp>
      <p:pic>
        <p:nvPicPr>
          <p:cNvPr id="30" name="Picture 29">
            <a:extLst>
              <a:ext uri="{FF2B5EF4-FFF2-40B4-BE49-F238E27FC236}">
                <a16:creationId xmlns:a16="http://schemas.microsoft.com/office/drawing/2014/main" id="{6C4BC3A2-1E31-58ED-D629-E5079B72E89F}"/>
              </a:ext>
            </a:extLst>
          </p:cNvPr>
          <p:cNvPicPr>
            <a:picLocks noChangeAspect="1"/>
          </p:cNvPicPr>
          <p:nvPr/>
        </p:nvPicPr>
        <p:blipFill>
          <a:blip r:embed="rId9"/>
          <a:stretch>
            <a:fillRect/>
          </a:stretch>
        </p:blipFill>
        <p:spPr>
          <a:xfrm>
            <a:off x="4040885" y="4217837"/>
            <a:ext cx="484019" cy="469338"/>
          </a:xfrm>
          <a:prstGeom prst="rect">
            <a:avLst/>
          </a:prstGeom>
        </p:spPr>
      </p:pic>
      <p:pic>
        <p:nvPicPr>
          <p:cNvPr id="31" name="Picture 30">
            <a:extLst>
              <a:ext uri="{FF2B5EF4-FFF2-40B4-BE49-F238E27FC236}">
                <a16:creationId xmlns:a16="http://schemas.microsoft.com/office/drawing/2014/main" id="{F8C50F45-03AB-1416-B38E-4C5B7C915A73}"/>
              </a:ext>
            </a:extLst>
          </p:cNvPr>
          <p:cNvPicPr>
            <a:picLocks noChangeAspect="1"/>
          </p:cNvPicPr>
          <p:nvPr/>
        </p:nvPicPr>
        <p:blipFill>
          <a:blip r:embed="rId9"/>
          <a:stretch>
            <a:fillRect/>
          </a:stretch>
        </p:blipFill>
        <p:spPr>
          <a:xfrm>
            <a:off x="6069351" y="4334510"/>
            <a:ext cx="484019" cy="469338"/>
          </a:xfrm>
          <a:prstGeom prst="rect">
            <a:avLst/>
          </a:prstGeom>
        </p:spPr>
      </p:pic>
      <p:pic>
        <p:nvPicPr>
          <p:cNvPr id="32" name="Picture 31">
            <a:extLst>
              <a:ext uri="{FF2B5EF4-FFF2-40B4-BE49-F238E27FC236}">
                <a16:creationId xmlns:a16="http://schemas.microsoft.com/office/drawing/2014/main" id="{0BC6BA99-A806-C179-2D18-6691E9E84B3E}"/>
              </a:ext>
            </a:extLst>
          </p:cNvPr>
          <p:cNvPicPr>
            <a:picLocks noChangeAspect="1"/>
          </p:cNvPicPr>
          <p:nvPr/>
        </p:nvPicPr>
        <p:blipFill>
          <a:blip r:embed="rId9"/>
          <a:stretch>
            <a:fillRect/>
          </a:stretch>
        </p:blipFill>
        <p:spPr>
          <a:xfrm>
            <a:off x="3329766" y="4261402"/>
            <a:ext cx="484019" cy="469338"/>
          </a:xfrm>
          <a:prstGeom prst="rect">
            <a:avLst/>
          </a:prstGeom>
        </p:spPr>
      </p:pic>
      <p:cxnSp>
        <p:nvCxnSpPr>
          <p:cNvPr id="34" name="Straight Connector 33">
            <a:extLst>
              <a:ext uri="{FF2B5EF4-FFF2-40B4-BE49-F238E27FC236}">
                <a16:creationId xmlns:a16="http://schemas.microsoft.com/office/drawing/2014/main" id="{908826E3-3ADC-E01E-48F8-3E6DB4602967}"/>
              </a:ext>
            </a:extLst>
          </p:cNvPr>
          <p:cNvCxnSpPr>
            <a:cxnSpLocks/>
            <a:endCxn id="32" idx="1"/>
          </p:cNvCxnSpPr>
          <p:nvPr/>
        </p:nvCxnSpPr>
        <p:spPr>
          <a:xfrm>
            <a:off x="1497027" y="3215246"/>
            <a:ext cx="1832739" cy="1280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95025CD-C179-8410-BA80-D6622EBB521E}"/>
              </a:ext>
            </a:extLst>
          </p:cNvPr>
          <p:cNvCxnSpPr>
            <a:stCxn id="3" idx="3"/>
            <a:endCxn id="30" idx="1"/>
          </p:cNvCxnSpPr>
          <p:nvPr/>
        </p:nvCxnSpPr>
        <p:spPr>
          <a:xfrm>
            <a:off x="1895014" y="2968907"/>
            <a:ext cx="2145871" cy="1483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26173AE-5231-651B-EAEA-3B0B517253CB}"/>
              </a:ext>
            </a:extLst>
          </p:cNvPr>
          <p:cNvCxnSpPr>
            <a:endCxn id="31" idx="3"/>
          </p:cNvCxnSpPr>
          <p:nvPr/>
        </p:nvCxnSpPr>
        <p:spPr>
          <a:xfrm flipH="1">
            <a:off x="6553370" y="3333919"/>
            <a:ext cx="3287114" cy="123526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7A5AC78-3301-3258-37C1-3EA05181C838}"/>
              </a:ext>
            </a:extLst>
          </p:cNvPr>
          <p:cNvSpPr txBox="1"/>
          <p:nvPr/>
        </p:nvSpPr>
        <p:spPr>
          <a:xfrm>
            <a:off x="6639623" y="2507784"/>
            <a:ext cx="2701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5">
                    <a:lumMod val="75000"/>
                  </a:schemeClr>
                </a:solidFill>
                <a:cs typeface="Calibri"/>
              </a:rPr>
              <a:t>VMware Cloud Director</a:t>
            </a:r>
          </a:p>
        </p:txBody>
      </p:sp>
      <p:sp>
        <p:nvSpPr>
          <p:cNvPr id="9" name="Google Shape;98;g21f9ac1f608_1_3">
            <a:extLst>
              <a:ext uri="{FF2B5EF4-FFF2-40B4-BE49-F238E27FC236}">
                <a16:creationId xmlns:a16="http://schemas.microsoft.com/office/drawing/2014/main" id="{CA564DDC-3768-225D-EAEB-78C540E5DA20}"/>
              </a:ext>
            </a:extLst>
          </p:cNvPr>
          <p:cNvSpPr txBox="1"/>
          <p:nvPr/>
        </p:nvSpPr>
        <p:spPr>
          <a:xfrm>
            <a:off x="416962" y="5411147"/>
            <a:ext cx="2631372" cy="1237936"/>
          </a:xfrm>
          <a:prstGeom prst="rect">
            <a:avLst/>
          </a:prstGeom>
          <a:noFill/>
          <a:ln>
            <a:noFill/>
          </a:ln>
        </p:spPr>
        <p:txBody>
          <a:bodyPr spcFirstLastPara="1" wrap="square" lIns="91425" tIns="45700" rIns="91425" bIns="45700" anchor="t" anchorCtr="0">
            <a:normAutofit/>
          </a:bodyPr>
          <a:lstStyle/>
          <a:p>
            <a:pPr>
              <a:lnSpc>
                <a:spcPct val="90000"/>
              </a:lnSpc>
              <a:buClr>
                <a:srgbClr val="262626"/>
              </a:buClr>
              <a:buSzPts val="1800"/>
            </a:pPr>
            <a:r>
              <a:rPr lang="en-US" sz="1800" b="1">
                <a:latin typeface="TimesNewRomanPSMT"/>
              </a:rPr>
              <a:t>Personas</a:t>
            </a:r>
            <a:endParaRPr lang="en-US" b="1"/>
          </a:p>
          <a:p>
            <a:pPr marL="285750" indent="-285750">
              <a:lnSpc>
                <a:spcPct val="90000"/>
              </a:lnSpc>
              <a:buClr>
                <a:srgbClr val="262626"/>
              </a:buClr>
              <a:buSzPts val="1800"/>
              <a:buFont typeface="Calibri"/>
              <a:buChar char="-"/>
            </a:pPr>
            <a:r>
              <a:rPr lang="en-US" sz="1800">
                <a:latin typeface="TimesNewRomanPSMT"/>
              </a:rPr>
              <a:t>Cloud Admin/Provider</a:t>
            </a:r>
          </a:p>
          <a:p>
            <a:pPr marL="285750" indent="-285750">
              <a:lnSpc>
                <a:spcPct val="90000"/>
              </a:lnSpc>
              <a:buClr>
                <a:srgbClr val="262626"/>
              </a:buClr>
              <a:buSzPts val="1800"/>
              <a:buFont typeface="Calibri"/>
              <a:buChar char="-"/>
            </a:pPr>
            <a:r>
              <a:rPr lang="en-US" sz="1800">
                <a:latin typeface="TimesNewRomanPSMT"/>
              </a:rPr>
              <a:t>Tenant Org Admin</a:t>
            </a:r>
          </a:p>
          <a:p>
            <a:pPr marL="285750" indent="-285750">
              <a:lnSpc>
                <a:spcPct val="90000"/>
              </a:lnSpc>
              <a:buClr>
                <a:srgbClr val="262626"/>
              </a:buClr>
              <a:buSzPts val="1800"/>
              <a:buFont typeface="Calibri"/>
              <a:buChar char="-"/>
            </a:pPr>
            <a:r>
              <a:rPr lang="en-US" sz="1800">
                <a:latin typeface="TimesNewRomanPSMT"/>
              </a:rPr>
              <a:t>Tenant Org User</a:t>
            </a:r>
          </a:p>
        </p:txBody>
      </p:sp>
      <p:sp>
        <p:nvSpPr>
          <p:cNvPr id="11" name="Google Shape;98;g21f9ac1f608_1_3">
            <a:extLst>
              <a:ext uri="{FF2B5EF4-FFF2-40B4-BE49-F238E27FC236}">
                <a16:creationId xmlns:a16="http://schemas.microsoft.com/office/drawing/2014/main" id="{AC5DA768-6AE5-6EE4-DC2F-D4AEC7C103D1}"/>
              </a:ext>
            </a:extLst>
          </p:cNvPr>
          <p:cNvSpPr txBox="1"/>
          <p:nvPr/>
        </p:nvSpPr>
        <p:spPr>
          <a:xfrm>
            <a:off x="6489872" y="5907601"/>
            <a:ext cx="5471553" cy="695300"/>
          </a:xfrm>
          <a:prstGeom prst="rect">
            <a:avLst/>
          </a:prstGeom>
          <a:noFill/>
          <a:ln>
            <a:noFill/>
          </a:ln>
        </p:spPr>
        <p:txBody>
          <a:bodyPr spcFirstLastPara="1" wrap="square" lIns="91425" tIns="45700" rIns="91425" bIns="45700" anchor="t" anchorCtr="0">
            <a:normAutofit/>
          </a:bodyPr>
          <a:lstStyle/>
          <a:p>
            <a:pPr>
              <a:lnSpc>
                <a:spcPct val="90000"/>
              </a:lnSpc>
            </a:pPr>
            <a:r>
              <a:rPr lang="en-US" sz="1800" b="1">
                <a:latin typeface="TimesNewRomanPSMT"/>
              </a:rPr>
              <a:t>Tenant here is an Enterprise level Organization with thousands of users</a:t>
            </a:r>
            <a:endParaRPr lang="en-US"/>
          </a:p>
          <a:p>
            <a:pPr marL="285750" indent="-285750">
              <a:lnSpc>
                <a:spcPct val="90000"/>
              </a:lnSpc>
              <a:buClr>
                <a:srgbClr val="262626"/>
              </a:buClr>
              <a:buSzPts val="1800"/>
              <a:buFont typeface="Calibri"/>
              <a:buChar char="-"/>
            </a:pPr>
            <a:endParaRPr lang="en-US" sz="1800">
              <a:latin typeface="TimesNewRomanPSMT"/>
            </a:endParaRPr>
          </a:p>
        </p:txBody>
      </p:sp>
    </p:spTree>
    <p:extLst>
      <p:ext uri="{BB962C8B-B14F-4D97-AF65-F5344CB8AC3E}">
        <p14:creationId xmlns:p14="http://schemas.microsoft.com/office/powerpoint/2010/main" val="122321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27"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109761" y="209516"/>
            <a:ext cx="10515600" cy="495745"/>
          </a:xfrm>
          <a:prstGeom prst="rect">
            <a:avLst/>
          </a:prstGeom>
          <a:noFill/>
          <a:ln>
            <a:noFill/>
          </a:ln>
        </p:spPr>
        <p:txBody>
          <a:bodyPr spcFirstLastPara="1" wrap="square" lIns="91425" tIns="45700" rIns="91425" bIns="45700" anchor="ctr" anchorCtr="0">
            <a:normAutofit fontScale="85000" lnSpcReduction="20000"/>
          </a:bodyPr>
          <a:lstStyle/>
          <a:p>
            <a:pPr>
              <a:lnSpc>
                <a:spcPct val="90000"/>
              </a:lnSpc>
            </a:pPr>
            <a:r>
              <a:rPr lang="en-CA" sz="4000" b="1" dirty="0">
                <a:solidFill>
                  <a:srgbClr val="002C9D"/>
                </a:solidFill>
              </a:rPr>
              <a:t>Goals and Observations for our Multitenant Cloud</a:t>
            </a:r>
            <a:endParaRPr lang="en-US" dirty="0"/>
          </a:p>
        </p:txBody>
      </p:sp>
      <p:sp>
        <p:nvSpPr>
          <p:cNvPr id="98" name="Google Shape;98;g21f9ac1f608_1_3"/>
          <p:cNvSpPr txBox="1"/>
          <p:nvPr/>
        </p:nvSpPr>
        <p:spPr>
          <a:xfrm>
            <a:off x="403675" y="942959"/>
            <a:ext cx="10515600" cy="5348700"/>
          </a:xfrm>
          <a:prstGeom prst="rect">
            <a:avLst/>
          </a:prstGeom>
          <a:noFill/>
          <a:ln>
            <a:noFill/>
          </a:ln>
        </p:spPr>
        <p:txBody>
          <a:bodyPr spcFirstLastPara="1" wrap="square" lIns="91425" tIns="45700" rIns="91425" bIns="45700" anchor="t" anchorCtr="0">
            <a:normAutofit/>
          </a:bodyPr>
          <a:lstStyle/>
          <a:p>
            <a:pPr marL="342900" indent="-342900">
              <a:lnSpc>
                <a:spcPct val="90000"/>
              </a:lnSpc>
              <a:buClr>
                <a:srgbClr val="262626"/>
              </a:buClr>
              <a:buSzPts val="1800"/>
              <a:buAutoNum type="arabicPeriod"/>
            </a:pPr>
            <a:endParaRPr lang="en-US" sz="1800" dirty="0">
              <a:latin typeface="TimesNewRomanPSMT"/>
            </a:endParaRPr>
          </a:p>
          <a:p>
            <a:pPr>
              <a:lnSpc>
                <a:spcPct val="90000"/>
              </a:lnSpc>
              <a:buClr>
                <a:srgbClr val="262626"/>
              </a:buClr>
              <a:buSzPts val="1800"/>
            </a:pPr>
            <a:r>
              <a:rPr lang="en-US" sz="1800" dirty="0">
                <a:latin typeface="TimesNewRomanPSMT"/>
              </a:rPr>
              <a:t>Goals</a:t>
            </a:r>
          </a:p>
          <a:p>
            <a:pPr>
              <a:lnSpc>
                <a:spcPct val="90000"/>
              </a:lnSpc>
              <a:buSzPts val="1800"/>
            </a:pPr>
            <a:endParaRPr lang="en-US" sz="1800" dirty="0">
              <a:latin typeface="TimesNewRomanPSMT"/>
            </a:endParaRPr>
          </a:p>
          <a:p>
            <a:pPr marL="342900" indent="-342900">
              <a:lnSpc>
                <a:spcPct val="90000"/>
              </a:lnSpc>
              <a:buClr>
                <a:srgbClr val="262626"/>
              </a:buClr>
              <a:buSzPts val="1800"/>
              <a:buAutoNum type="arabicPeriod"/>
            </a:pPr>
            <a:r>
              <a:rPr lang="en-US" sz="1800" dirty="0">
                <a:latin typeface="TimesNewRomanPSMT"/>
              </a:rPr>
              <a:t>Deliver Kubernetes Clusters in a Self-service manner. </a:t>
            </a:r>
            <a:endParaRPr lang="en-US" dirty="0"/>
          </a:p>
          <a:p>
            <a:pPr marL="342900" indent="-342900">
              <a:lnSpc>
                <a:spcPct val="90000"/>
              </a:lnSpc>
              <a:buClr>
                <a:srgbClr val="262626"/>
              </a:buClr>
              <a:buSzPts val="1800"/>
              <a:buAutoNum type="arabicPeriod"/>
            </a:pPr>
            <a:r>
              <a:rPr lang="en-US" sz="1800" dirty="0">
                <a:latin typeface="TimesNewRomanPSMT"/>
              </a:rPr>
              <a:t>User asks for a Kubernetes cluster and the system must deliver it.</a:t>
            </a:r>
          </a:p>
          <a:p>
            <a:pPr marL="342900" indent="-342900">
              <a:lnSpc>
                <a:spcPct val="90000"/>
              </a:lnSpc>
              <a:buClr>
                <a:srgbClr val="262626"/>
              </a:buClr>
              <a:buSzPts val="1800"/>
              <a:buAutoNum type="arabicPeriod"/>
            </a:pPr>
            <a:endParaRPr lang="en-US" sz="1800" dirty="0">
              <a:latin typeface="TimesNewRomanPSMT"/>
            </a:endParaRPr>
          </a:p>
          <a:p>
            <a:pPr>
              <a:lnSpc>
                <a:spcPct val="90000"/>
              </a:lnSpc>
              <a:buClr>
                <a:srgbClr val="262626"/>
              </a:buClr>
              <a:buSzPts val="1800"/>
            </a:pPr>
            <a:r>
              <a:rPr lang="en-US" sz="1800" dirty="0">
                <a:latin typeface="Times New Roman" panose="02020603050405020304" pitchFamily="18" charset="0"/>
                <a:cs typeface="Times New Roman" panose="02020603050405020304" pitchFamily="18" charset="0"/>
              </a:rPr>
              <a:t>Observations</a:t>
            </a:r>
          </a:p>
          <a:p>
            <a:pPr>
              <a:lnSpc>
                <a:spcPct val="90000"/>
              </a:lnSpc>
              <a:buSzPts val="1800"/>
            </a:pPr>
            <a:endParaRPr lang="en-US" sz="1800" dirty="0">
              <a:latin typeface="Times New Roman" panose="02020603050405020304" pitchFamily="18" charset="0"/>
              <a:cs typeface="Times New Roman" panose="02020603050405020304" pitchFamily="18" charset="0"/>
            </a:endParaRPr>
          </a:p>
          <a:p>
            <a:pPr marL="342900" indent="-342900">
              <a:lnSpc>
                <a:spcPct val="90000"/>
              </a:lnSpc>
              <a:buClr>
                <a:srgbClr val="262626"/>
              </a:buClr>
              <a:buSzPts val="1800"/>
              <a:buAutoNum type="arabicPeriod"/>
            </a:pPr>
            <a:r>
              <a:rPr lang="en-US" sz="1800" dirty="0">
                <a:latin typeface="Times New Roman" panose="02020603050405020304" pitchFamily="18" charset="0"/>
                <a:cs typeface="Times New Roman" panose="02020603050405020304" pitchFamily="18" charset="0"/>
              </a:rPr>
              <a:t>Personas (Cloud admin, Tenant Organization Admin) are not necessarily Cluster API savvy.</a:t>
            </a:r>
          </a:p>
          <a:p>
            <a:pPr marL="342900" indent="-342900">
              <a:lnSpc>
                <a:spcPct val="90000"/>
              </a:lnSpc>
              <a:buClr>
                <a:srgbClr val="262626"/>
              </a:buClr>
              <a:buSzPts val="1800"/>
              <a:buAutoNum type="arabicPeriod"/>
            </a:pPr>
            <a:r>
              <a:rPr lang="en-US" sz="1800" dirty="0">
                <a:latin typeface="Times New Roman" panose="02020603050405020304" pitchFamily="18" charset="0"/>
                <a:cs typeface="Times New Roman" panose="02020603050405020304" pitchFamily="18" charset="0"/>
              </a:rPr>
              <a:t>Do not expect users to know the internals of Cluster API.</a:t>
            </a:r>
          </a:p>
          <a:p>
            <a:pPr>
              <a:lnSpc>
                <a:spcPct val="90000"/>
              </a:lnSpc>
              <a:buClr>
                <a:srgbClr val="262626"/>
              </a:buClr>
              <a:buSzPts val="1800"/>
            </a:pPr>
            <a:endParaRPr lang="en-US" dirty="0"/>
          </a:p>
          <a:p>
            <a:pPr marL="342900" indent="-342900">
              <a:lnSpc>
                <a:spcPct val="90000"/>
              </a:lnSpc>
              <a:buClr>
                <a:srgbClr val="262626"/>
              </a:buClr>
              <a:buSzPts val="1800"/>
              <a:buAutoNum type="arabicPeriod"/>
            </a:pPr>
            <a:endParaRPr lang="en-US" sz="1800" dirty="0">
              <a:latin typeface="TimesNewRomanPSMT"/>
            </a:endParaRPr>
          </a:p>
          <a:p>
            <a:pPr>
              <a:lnSpc>
                <a:spcPct val="90000"/>
              </a:lnSpc>
              <a:buClr>
                <a:srgbClr val="262626"/>
              </a:buClr>
              <a:buSzPts val="1800"/>
            </a:pPr>
            <a:endParaRPr lang="en-US" sz="1800" dirty="0">
              <a:latin typeface="TimesNewRomanPSMT"/>
            </a:endParaRPr>
          </a:p>
          <a:p>
            <a:pPr marL="0" marR="0" lvl="0" indent="0" algn="l" rtl="0">
              <a:lnSpc>
                <a:spcPct val="90000"/>
              </a:lnSpc>
              <a:spcBef>
                <a:spcPts val="0"/>
              </a:spcBef>
              <a:spcAft>
                <a:spcPts val="0"/>
              </a:spcAft>
              <a:buClr>
                <a:srgbClr val="262626"/>
              </a:buClr>
              <a:buSzPts val="1800"/>
              <a:buFont typeface="Arial"/>
              <a:buNone/>
            </a:pPr>
            <a:endParaRPr lang="en-US" sz="1800" b="1" dirty="0">
              <a:solidFill>
                <a:srgbClr val="262626"/>
              </a:solidFill>
            </a:endParaRPr>
          </a:p>
        </p:txBody>
      </p:sp>
    </p:spTree>
    <p:extLst>
      <p:ext uri="{BB962C8B-B14F-4D97-AF65-F5344CB8AC3E}">
        <p14:creationId xmlns:p14="http://schemas.microsoft.com/office/powerpoint/2010/main" val="219756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403675" y="187745"/>
            <a:ext cx="10515600" cy="495745"/>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l" rtl="0">
              <a:lnSpc>
                <a:spcPct val="90000"/>
              </a:lnSpc>
              <a:spcBef>
                <a:spcPts val="0"/>
              </a:spcBef>
              <a:spcAft>
                <a:spcPts val="0"/>
              </a:spcAft>
              <a:buClr>
                <a:srgbClr val="002C9D"/>
              </a:buClr>
              <a:buSzPts val="4000"/>
              <a:buFont typeface="Arial"/>
              <a:buNone/>
            </a:pPr>
            <a:r>
              <a:rPr lang="en-CA" sz="4000" b="1">
                <a:solidFill>
                  <a:srgbClr val="002C9D"/>
                </a:solidFill>
              </a:rPr>
              <a:t>Background on Cluster API</a:t>
            </a:r>
            <a:endParaRPr/>
          </a:p>
        </p:txBody>
      </p:sp>
      <p:sp>
        <p:nvSpPr>
          <p:cNvPr id="98" name="Google Shape;98;g21f9ac1f608_1_3"/>
          <p:cNvSpPr txBox="1"/>
          <p:nvPr/>
        </p:nvSpPr>
        <p:spPr>
          <a:xfrm>
            <a:off x="403675" y="942959"/>
            <a:ext cx="10515600" cy="5348700"/>
          </a:xfrm>
          <a:prstGeom prst="rect">
            <a:avLst/>
          </a:prstGeom>
          <a:noFill/>
          <a:ln>
            <a:noFill/>
          </a:ln>
        </p:spPr>
        <p:txBody>
          <a:bodyPr spcFirstLastPara="1" wrap="square" lIns="91425" tIns="45700" rIns="91425" bIns="45700" anchor="t" anchorCtr="0">
            <a:normAutofit/>
          </a:bodyPr>
          <a:lstStyle/>
          <a:p>
            <a:pPr>
              <a:lnSpc>
                <a:spcPct val="90000"/>
              </a:lnSpc>
              <a:buClr>
                <a:srgbClr val="262626"/>
              </a:buClr>
              <a:buSzPts val="1800"/>
            </a:pPr>
            <a:endParaRPr lang="en-US" sz="1800" dirty="0">
              <a:latin typeface="TimesNewRomanPSMT"/>
            </a:endParaRPr>
          </a:p>
          <a:p>
            <a:pPr>
              <a:lnSpc>
                <a:spcPct val="90000"/>
              </a:lnSpc>
              <a:buClr>
                <a:srgbClr val="262626"/>
              </a:buClr>
              <a:buSzPts val="1800"/>
            </a:pPr>
            <a:r>
              <a:rPr lang="en-US" sz="1800" dirty="0">
                <a:effectLst/>
                <a:latin typeface="TimesNewRomanPSMT"/>
              </a:rPr>
              <a:t>Cluster API, a Kubernetes SIG project simplifies the LCM of the clusters, solves this problem to an extent by outsourcing the burden to “management clusters”, which are supposed to manage their children workload clusters.</a:t>
            </a:r>
            <a:r>
              <a:rPr lang="en-US" sz="1800" dirty="0">
                <a:latin typeface="TimesNewRomanPSMT"/>
              </a:rPr>
              <a:t> </a:t>
            </a:r>
            <a:endParaRPr lang="en-US" sz="2400" dirty="0"/>
          </a:p>
          <a:p>
            <a:pPr>
              <a:lnSpc>
                <a:spcPct val="90000"/>
              </a:lnSpc>
              <a:buClr>
                <a:srgbClr val="262626"/>
              </a:buClr>
              <a:buSzPts val="1800"/>
            </a:pPr>
            <a:endParaRPr lang="en-US" sz="1800" b="1" dirty="0">
              <a:solidFill>
                <a:srgbClr val="262626"/>
              </a:solidFill>
            </a:endParaRPr>
          </a:p>
        </p:txBody>
      </p:sp>
      <p:sp>
        <p:nvSpPr>
          <p:cNvPr id="3" name="Rectangle 2">
            <a:extLst>
              <a:ext uri="{FF2B5EF4-FFF2-40B4-BE49-F238E27FC236}">
                <a16:creationId xmlns:a16="http://schemas.microsoft.com/office/drawing/2014/main" id="{22CCC83F-1FA8-5BD5-3F01-419BC2E6B36D}"/>
              </a:ext>
            </a:extLst>
          </p:cNvPr>
          <p:cNvSpPr/>
          <p:nvPr/>
        </p:nvSpPr>
        <p:spPr>
          <a:xfrm>
            <a:off x="4049485" y="3525100"/>
            <a:ext cx="2438299" cy="1489028"/>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bg1"/>
                </a:solidFill>
              </a:rPr>
              <a:t>Kubernetes cluster</a:t>
            </a:r>
          </a:p>
        </p:txBody>
      </p:sp>
      <p:pic>
        <p:nvPicPr>
          <p:cNvPr id="4" name="Picture 3">
            <a:extLst>
              <a:ext uri="{FF2B5EF4-FFF2-40B4-BE49-F238E27FC236}">
                <a16:creationId xmlns:a16="http://schemas.microsoft.com/office/drawing/2014/main" id="{40011619-0327-2FA4-DAD3-15C16C3B5FD8}"/>
              </a:ext>
            </a:extLst>
          </p:cNvPr>
          <p:cNvPicPr>
            <a:picLocks noChangeAspect="1"/>
          </p:cNvPicPr>
          <p:nvPr/>
        </p:nvPicPr>
        <p:blipFill>
          <a:blip r:embed="rId3"/>
          <a:stretch>
            <a:fillRect/>
          </a:stretch>
        </p:blipFill>
        <p:spPr>
          <a:xfrm>
            <a:off x="6178951" y="4586328"/>
            <a:ext cx="483893" cy="469216"/>
          </a:xfrm>
          <a:prstGeom prst="rect">
            <a:avLst/>
          </a:prstGeom>
        </p:spPr>
      </p:pic>
      <p:sp>
        <p:nvSpPr>
          <p:cNvPr id="5" name="Rectangle 4">
            <a:extLst>
              <a:ext uri="{FF2B5EF4-FFF2-40B4-BE49-F238E27FC236}">
                <a16:creationId xmlns:a16="http://schemas.microsoft.com/office/drawing/2014/main" id="{452922B9-3B7E-54EB-814C-D1CA7D28417D}"/>
              </a:ext>
            </a:extLst>
          </p:cNvPr>
          <p:cNvSpPr/>
          <p:nvPr/>
        </p:nvSpPr>
        <p:spPr>
          <a:xfrm>
            <a:off x="7598666" y="3313502"/>
            <a:ext cx="967299" cy="665019"/>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ysClr val="windowText" lastClr="000000"/>
                </a:solidFill>
              </a:rPr>
              <a:t>Workload cluster</a:t>
            </a:r>
          </a:p>
        </p:txBody>
      </p:sp>
      <p:sp>
        <p:nvSpPr>
          <p:cNvPr id="6" name="Rectangle 5">
            <a:extLst>
              <a:ext uri="{FF2B5EF4-FFF2-40B4-BE49-F238E27FC236}">
                <a16:creationId xmlns:a16="http://schemas.microsoft.com/office/drawing/2014/main" id="{FFC05CD2-6C7C-BAAF-00D0-AD70C90F163D}"/>
              </a:ext>
            </a:extLst>
          </p:cNvPr>
          <p:cNvSpPr/>
          <p:nvPr/>
        </p:nvSpPr>
        <p:spPr>
          <a:xfrm>
            <a:off x="7606223" y="4431941"/>
            <a:ext cx="967299" cy="665019"/>
          </a:xfrm>
          <a:prstGeom prst="rect">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ysClr val="windowText" lastClr="000000"/>
                </a:solidFill>
              </a:rPr>
              <a:t>Workload cluster</a:t>
            </a:r>
          </a:p>
        </p:txBody>
      </p:sp>
      <p:pic>
        <p:nvPicPr>
          <p:cNvPr id="7" name="Picture 6">
            <a:extLst>
              <a:ext uri="{FF2B5EF4-FFF2-40B4-BE49-F238E27FC236}">
                <a16:creationId xmlns:a16="http://schemas.microsoft.com/office/drawing/2014/main" id="{3609AB8E-8CF7-B05D-753C-A8E4E77676DD}"/>
              </a:ext>
            </a:extLst>
          </p:cNvPr>
          <p:cNvPicPr>
            <a:picLocks noChangeAspect="1"/>
          </p:cNvPicPr>
          <p:nvPr/>
        </p:nvPicPr>
        <p:blipFill>
          <a:blip r:embed="rId3"/>
          <a:stretch>
            <a:fillRect/>
          </a:stretch>
        </p:blipFill>
        <p:spPr>
          <a:xfrm>
            <a:off x="8331575" y="3646011"/>
            <a:ext cx="483893" cy="469216"/>
          </a:xfrm>
          <a:prstGeom prst="rect">
            <a:avLst/>
          </a:prstGeom>
        </p:spPr>
      </p:pic>
      <p:pic>
        <p:nvPicPr>
          <p:cNvPr id="8" name="Picture 7">
            <a:extLst>
              <a:ext uri="{FF2B5EF4-FFF2-40B4-BE49-F238E27FC236}">
                <a16:creationId xmlns:a16="http://schemas.microsoft.com/office/drawing/2014/main" id="{30BE2640-383C-41E8-323C-EF39F54C70B4}"/>
              </a:ext>
            </a:extLst>
          </p:cNvPr>
          <p:cNvPicPr>
            <a:picLocks noChangeAspect="1"/>
          </p:cNvPicPr>
          <p:nvPr/>
        </p:nvPicPr>
        <p:blipFill>
          <a:blip r:embed="rId3"/>
          <a:stretch>
            <a:fillRect/>
          </a:stretch>
        </p:blipFill>
        <p:spPr>
          <a:xfrm>
            <a:off x="8331575" y="4764450"/>
            <a:ext cx="483893" cy="469216"/>
          </a:xfrm>
          <a:prstGeom prst="rect">
            <a:avLst/>
          </a:prstGeom>
        </p:spPr>
      </p:pic>
      <p:sp>
        <p:nvSpPr>
          <p:cNvPr id="9" name="Rounded Rectangle 8">
            <a:extLst>
              <a:ext uri="{FF2B5EF4-FFF2-40B4-BE49-F238E27FC236}">
                <a16:creationId xmlns:a16="http://schemas.microsoft.com/office/drawing/2014/main" id="{368B43B6-1F4F-1BB1-F50A-BA1D9CAD4063}"/>
              </a:ext>
            </a:extLst>
          </p:cNvPr>
          <p:cNvSpPr/>
          <p:nvPr/>
        </p:nvSpPr>
        <p:spPr>
          <a:xfrm>
            <a:off x="4632291" y="4503968"/>
            <a:ext cx="1205801" cy="436383"/>
          </a:xfrm>
          <a:prstGeom prst="round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200">
                <a:solidFill>
                  <a:schemeClr val="tx1"/>
                </a:solidFill>
              </a:rPr>
              <a:t>CAPI + CAPVCD</a:t>
            </a:r>
          </a:p>
        </p:txBody>
      </p:sp>
      <p:sp>
        <p:nvSpPr>
          <p:cNvPr id="10" name="TextBox 9">
            <a:extLst>
              <a:ext uri="{FF2B5EF4-FFF2-40B4-BE49-F238E27FC236}">
                <a16:creationId xmlns:a16="http://schemas.microsoft.com/office/drawing/2014/main" id="{67C6FEE7-86D8-49D9-FC55-63FB9567260E}"/>
              </a:ext>
            </a:extLst>
          </p:cNvPr>
          <p:cNvSpPr txBox="1"/>
          <p:nvPr/>
        </p:nvSpPr>
        <p:spPr>
          <a:xfrm>
            <a:off x="2157441" y="3807398"/>
            <a:ext cx="1417901" cy="254237"/>
          </a:xfrm>
          <a:prstGeom prst="rect">
            <a:avLst/>
          </a:prstGeom>
          <a:noFill/>
        </p:spPr>
        <p:txBody>
          <a:bodyPr wrap="square" lIns="0" tIns="0" rIns="0" bIns="0" rtlCol="0">
            <a:spAutoFit/>
          </a:bodyPr>
          <a:lstStyle/>
          <a:p>
            <a:pPr algn="l">
              <a:lnSpc>
                <a:spcPct val="130000"/>
              </a:lnSpc>
            </a:pPr>
            <a:r>
              <a:rPr lang="en-US" sz="1400">
                <a:solidFill>
                  <a:schemeClr val="tx1"/>
                </a:solidFill>
              </a:rPr>
              <a:t>Create cluster</a:t>
            </a:r>
          </a:p>
        </p:txBody>
      </p:sp>
      <p:pic>
        <p:nvPicPr>
          <p:cNvPr id="11" name="Graphic 10" descr="User with solid fill">
            <a:extLst>
              <a:ext uri="{FF2B5EF4-FFF2-40B4-BE49-F238E27FC236}">
                <a16:creationId xmlns:a16="http://schemas.microsoft.com/office/drawing/2014/main" id="{D6E3B581-18C1-3D84-02F9-5B62909293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1924" y="4078579"/>
            <a:ext cx="415957" cy="415957"/>
          </a:xfrm>
          <a:prstGeom prst="rect">
            <a:avLst/>
          </a:prstGeom>
        </p:spPr>
      </p:pic>
      <p:cxnSp>
        <p:nvCxnSpPr>
          <p:cNvPr id="12" name="Straight Arrow Connector 11">
            <a:extLst>
              <a:ext uri="{FF2B5EF4-FFF2-40B4-BE49-F238E27FC236}">
                <a16:creationId xmlns:a16="http://schemas.microsoft.com/office/drawing/2014/main" id="{AC2A4BE5-F326-9179-A8C7-E34E190FFD34}"/>
              </a:ext>
            </a:extLst>
          </p:cNvPr>
          <p:cNvCxnSpPr>
            <a:cxnSpLocks/>
            <a:endCxn id="3" idx="1"/>
          </p:cNvCxnSpPr>
          <p:nvPr/>
        </p:nvCxnSpPr>
        <p:spPr bwMode="gray">
          <a:xfrm flipV="1">
            <a:off x="2907881" y="4269614"/>
            <a:ext cx="1141604" cy="1694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55698B-6F25-C5A4-49ED-BB2DDC8B510C}"/>
              </a:ext>
            </a:extLst>
          </p:cNvPr>
          <p:cNvCxnSpPr>
            <a:cxnSpLocks/>
            <a:stCxn id="3" idx="3"/>
            <a:endCxn id="5" idx="1"/>
          </p:cNvCxnSpPr>
          <p:nvPr/>
        </p:nvCxnSpPr>
        <p:spPr bwMode="gray">
          <a:xfrm flipV="1">
            <a:off x="6487784" y="3646012"/>
            <a:ext cx="1110882" cy="62360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A5114C1-2F4E-7D42-1D10-5EC4F4F23890}"/>
              </a:ext>
            </a:extLst>
          </p:cNvPr>
          <p:cNvCxnSpPr>
            <a:cxnSpLocks/>
            <a:stCxn id="3" idx="3"/>
            <a:endCxn id="6" idx="1"/>
          </p:cNvCxnSpPr>
          <p:nvPr/>
        </p:nvCxnSpPr>
        <p:spPr bwMode="gray">
          <a:xfrm>
            <a:off x="6487784" y="4269614"/>
            <a:ext cx="1118439" cy="49483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CC84417-9A29-C976-A214-877F3A6EF48A}"/>
              </a:ext>
            </a:extLst>
          </p:cNvPr>
          <p:cNvSpPr txBox="1"/>
          <p:nvPr/>
        </p:nvSpPr>
        <p:spPr>
          <a:xfrm>
            <a:off x="1456198" y="4585865"/>
            <a:ext cx="23633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Resize, Upgrade, Delete</a:t>
            </a:r>
          </a:p>
        </p:txBody>
      </p:sp>
      <p:sp>
        <p:nvSpPr>
          <p:cNvPr id="15" name="TextBox 14">
            <a:extLst>
              <a:ext uri="{FF2B5EF4-FFF2-40B4-BE49-F238E27FC236}">
                <a16:creationId xmlns:a16="http://schemas.microsoft.com/office/drawing/2014/main" id="{3C4A218E-8C95-378F-F67C-5923CEE83966}"/>
              </a:ext>
            </a:extLst>
          </p:cNvPr>
          <p:cNvSpPr txBox="1"/>
          <p:nvPr/>
        </p:nvSpPr>
        <p:spPr>
          <a:xfrm>
            <a:off x="856114" y="5847690"/>
            <a:ext cx="5631670" cy="307777"/>
          </a:xfrm>
          <a:prstGeom prst="rect">
            <a:avLst/>
          </a:prstGeom>
          <a:noFill/>
        </p:spPr>
        <p:txBody>
          <a:bodyPr wrap="none" rtlCol="0">
            <a:spAutoFit/>
          </a:bodyPr>
          <a:lstStyle/>
          <a:p>
            <a:r>
              <a:rPr lang="en-US" dirty="0">
                <a:solidFill>
                  <a:srgbClr val="FF0000"/>
                </a:solidFill>
              </a:rPr>
              <a:t>* CAPVCD – CAPI Infrastructure provider for VMware Cloud Director</a:t>
            </a:r>
          </a:p>
        </p:txBody>
      </p:sp>
    </p:spTree>
    <p:extLst>
      <p:ext uri="{BB962C8B-B14F-4D97-AF65-F5344CB8AC3E}">
        <p14:creationId xmlns:p14="http://schemas.microsoft.com/office/powerpoint/2010/main" val="153617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9" grpId="0" animBg="1"/>
      <p:bldP spid="10"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145057" y="178509"/>
            <a:ext cx="10515600" cy="495745"/>
          </a:xfrm>
          <a:prstGeom prst="rect">
            <a:avLst/>
          </a:prstGeom>
          <a:noFill/>
          <a:ln>
            <a:noFill/>
          </a:ln>
        </p:spPr>
        <p:txBody>
          <a:bodyPr spcFirstLastPara="1" wrap="square" lIns="91425" tIns="45700" rIns="91425" bIns="45700" anchor="ctr" anchorCtr="0">
            <a:normAutofit fontScale="85000" lnSpcReduction="20000"/>
          </a:bodyPr>
          <a:lstStyle/>
          <a:p>
            <a:pPr>
              <a:lnSpc>
                <a:spcPct val="90000"/>
              </a:lnSpc>
              <a:buClr>
                <a:srgbClr val="002C9D"/>
              </a:buClr>
              <a:buSzPts val="4000"/>
            </a:pPr>
            <a:r>
              <a:rPr lang="en-CA" sz="4000" b="1" dirty="0" err="1">
                <a:solidFill>
                  <a:srgbClr val="002C9D"/>
                </a:solidFill>
              </a:rPr>
              <a:t>ClusterAPI</a:t>
            </a:r>
            <a:r>
              <a:rPr lang="en-CA" sz="4000" b="1" dirty="0">
                <a:solidFill>
                  <a:srgbClr val="002C9D"/>
                </a:solidFill>
              </a:rPr>
              <a:t> Patterns</a:t>
            </a:r>
            <a:endParaRPr dirty="0"/>
          </a:p>
        </p:txBody>
      </p:sp>
      <p:pic>
        <p:nvPicPr>
          <p:cNvPr id="3" name="GMT20230418-063230_Recording_1920x1120_trimmed.mp4">
            <a:hlinkClick r:id="" action="ppaction://media"/>
            <a:extLst>
              <a:ext uri="{FF2B5EF4-FFF2-40B4-BE49-F238E27FC236}">
                <a16:creationId xmlns:a16="http://schemas.microsoft.com/office/drawing/2014/main" id="{99B182FE-7396-C8D9-045D-99EC0CD8F4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7488" y="0"/>
            <a:ext cx="11757025" cy="6858000"/>
          </a:xfrm>
          <a:prstGeom prst="rect">
            <a:avLst/>
          </a:prstGeom>
        </p:spPr>
      </p:pic>
    </p:spTree>
    <p:extLst>
      <p:ext uri="{BB962C8B-B14F-4D97-AF65-F5344CB8AC3E}">
        <p14:creationId xmlns:p14="http://schemas.microsoft.com/office/powerpoint/2010/main" val="130622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7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1f9ac1f608_1_3"/>
          <p:cNvSpPr txBox="1"/>
          <p:nvPr/>
        </p:nvSpPr>
        <p:spPr>
          <a:xfrm>
            <a:off x="145057" y="178509"/>
            <a:ext cx="10515600" cy="495745"/>
          </a:xfrm>
          <a:prstGeom prst="rect">
            <a:avLst/>
          </a:prstGeom>
          <a:noFill/>
          <a:ln>
            <a:noFill/>
          </a:ln>
        </p:spPr>
        <p:txBody>
          <a:bodyPr spcFirstLastPara="1" wrap="square" lIns="91425" tIns="45700" rIns="91425" bIns="45700" anchor="ctr" anchorCtr="0">
            <a:normAutofit fontScale="85000" lnSpcReduction="20000"/>
          </a:bodyPr>
          <a:lstStyle/>
          <a:p>
            <a:pPr>
              <a:lnSpc>
                <a:spcPct val="90000"/>
              </a:lnSpc>
              <a:buClr>
                <a:srgbClr val="002C9D"/>
              </a:buClr>
              <a:buSzPts val="4000"/>
            </a:pPr>
            <a:r>
              <a:rPr lang="en-CA" sz="4000" b="1">
                <a:solidFill>
                  <a:srgbClr val="002C9D"/>
                </a:solidFill>
              </a:rPr>
              <a:t>CAPI usage in a private cloud</a:t>
            </a:r>
            <a:endParaRPr/>
          </a:p>
        </p:txBody>
      </p:sp>
      <p:sp>
        <p:nvSpPr>
          <p:cNvPr id="98" name="Google Shape;98;g21f9ac1f608_1_3"/>
          <p:cNvSpPr txBox="1"/>
          <p:nvPr/>
        </p:nvSpPr>
        <p:spPr>
          <a:xfrm>
            <a:off x="270936" y="1099978"/>
            <a:ext cx="4441221" cy="5012103"/>
          </a:xfrm>
          <a:prstGeom prst="rect">
            <a:avLst/>
          </a:prstGeom>
          <a:noFill/>
          <a:ln>
            <a:noFill/>
          </a:ln>
        </p:spPr>
        <p:txBody>
          <a:bodyPr spcFirstLastPara="1" wrap="square" lIns="91425" tIns="45700" rIns="91425" bIns="45700" anchor="t" anchorCtr="0">
            <a:normAutofit/>
          </a:bodyPr>
          <a:lstStyle/>
          <a:p>
            <a:pPr marL="285750" indent="-285750">
              <a:lnSpc>
                <a:spcPct val="90000"/>
              </a:lnSpc>
              <a:buClr>
                <a:srgbClr val="262626"/>
              </a:buClr>
              <a:buSzPts val="1800"/>
              <a:buFont typeface="Calibri"/>
              <a:buChar char="-"/>
            </a:pPr>
            <a:r>
              <a:rPr lang="en-US" sz="1800" dirty="0">
                <a:latin typeface="TimesNewRomanPSMT"/>
              </a:rPr>
              <a:t>Core component: Management Cluster</a:t>
            </a:r>
          </a:p>
          <a:p>
            <a:pPr marL="285750" indent="-285750">
              <a:lnSpc>
                <a:spcPct val="90000"/>
              </a:lnSpc>
              <a:buClr>
                <a:srgbClr val="262626"/>
              </a:buClr>
              <a:buSzPts val="1800"/>
              <a:buFont typeface="Calibri"/>
              <a:buChar char="-"/>
            </a:pPr>
            <a:endParaRPr lang="en-US" sz="1800">
              <a:latin typeface="TimesNewRomanPSMT"/>
            </a:endParaRPr>
          </a:p>
          <a:p>
            <a:pPr marL="285750" indent="-285750">
              <a:lnSpc>
                <a:spcPct val="90000"/>
              </a:lnSpc>
              <a:buClr>
                <a:srgbClr val="262626"/>
              </a:buClr>
              <a:buSzPts val="1800"/>
              <a:buFont typeface="Calibri"/>
              <a:buChar char="-"/>
            </a:pPr>
            <a:r>
              <a:rPr lang="en-US" sz="1800" dirty="0">
                <a:latin typeface="TimesNewRomanPSMT"/>
              </a:rPr>
              <a:t>Problem scope simple in a Private Cloud since the scale of workload clusters is small.</a:t>
            </a:r>
          </a:p>
          <a:p>
            <a:pPr>
              <a:lnSpc>
                <a:spcPct val="90000"/>
              </a:lnSpc>
              <a:buClr>
                <a:srgbClr val="262626"/>
              </a:buClr>
              <a:buSzPts val="1800"/>
            </a:pPr>
            <a:endParaRPr lang="en-US" sz="1800">
              <a:latin typeface="TimesNewRomanPSMT"/>
            </a:endParaRPr>
          </a:p>
        </p:txBody>
      </p:sp>
      <p:pic>
        <p:nvPicPr>
          <p:cNvPr id="5" name="Picture 5" descr="A picture containing diagram&#10;&#10;Description automatically generated">
            <a:extLst>
              <a:ext uri="{FF2B5EF4-FFF2-40B4-BE49-F238E27FC236}">
                <a16:creationId xmlns:a16="http://schemas.microsoft.com/office/drawing/2014/main" id="{AEAD5BA8-0015-EB1F-7B7B-15B3DBEDCAAB}"/>
              </a:ext>
            </a:extLst>
          </p:cNvPr>
          <p:cNvPicPr>
            <a:picLocks noChangeAspect="1"/>
          </p:cNvPicPr>
          <p:nvPr/>
        </p:nvPicPr>
        <p:blipFill>
          <a:blip r:embed="rId3"/>
          <a:stretch>
            <a:fillRect/>
          </a:stretch>
        </p:blipFill>
        <p:spPr>
          <a:xfrm>
            <a:off x="4548028" y="674254"/>
            <a:ext cx="6705599" cy="6215113"/>
          </a:xfrm>
          <a:prstGeom prst="rect">
            <a:avLst/>
          </a:prstGeom>
        </p:spPr>
      </p:pic>
    </p:spTree>
    <p:extLst>
      <p:ext uri="{BB962C8B-B14F-4D97-AF65-F5344CB8AC3E}">
        <p14:creationId xmlns:p14="http://schemas.microsoft.com/office/powerpoint/2010/main" val="246496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grpSp>
        <p:nvGrpSpPr>
          <p:cNvPr id="51" name="Group 50">
            <a:extLst>
              <a:ext uri="{FF2B5EF4-FFF2-40B4-BE49-F238E27FC236}">
                <a16:creationId xmlns:a16="http://schemas.microsoft.com/office/drawing/2014/main" id="{98E82B00-F713-F117-1E84-B8ABED4732ED}"/>
              </a:ext>
            </a:extLst>
          </p:cNvPr>
          <p:cNvGrpSpPr/>
          <p:nvPr/>
        </p:nvGrpSpPr>
        <p:grpSpPr>
          <a:xfrm>
            <a:off x="1963471" y="976919"/>
            <a:ext cx="6114848" cy="383245"/>
            <a:chOff x="2337245" y="986649"/>
            <a:chExt cx="6114848" cy="383245"/>
          </a:xfrm>
        </p:grpSpPr>
        <p:cxnSp>
          <p:nvCxnSpPr>
            <p:cNvPr id="49" name="Connector: Curved 48">
              <a:extLst>
                <a:ext uri="{FF2B5EF4-FFF2-40B4-BE49-F238E27FC236}">
                  <a16:creationId xmlns:a16="http://schemas.microsoft.com/office/drawing/2014/main" id="{177DCB0A-0DA0-CD05-1B0A-F404B4C51CFC}"/>
                </a:ext>
              </a:extLst>
            </p:cNvPr>
            <p:cNvCxnSpPr/>
            <p:nvPr/>
          </p:nvCxnSpPr>
          <p:spPr>
            <a:xfrm flipV="1">
              <a:off x="2337245" y="1357582"/>
              <a:ext cx="6114848" cy="12312"/>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6F4D4718-D758-A778-9F05-A2BB1FD71423}"/>
                </a:ext>
              </a:extLst>
            </p:cNvPr>
            <p:cNvSpPr txBox="1"/>
            <p:nvPr/>
          </p:nvSpPr>
          <p:spPr>
            <a:xfrm>
              <a:off x="3723736" y="986649"/>
              <a:ext cx="3584584" cy="357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Ask for Management Cluster Access</a:t>
              </a:r>
              <a:endParaRPr lang="en-US"/>
            </a:p>
          </p:txBody>
        </p:sp>
      </p:grpSp>
      <p:pic>
        <p:nvPicPr>
          <p:cNvPr id="53" name="Picture 17" descr="Diagram, schematic&#10;&#10;Description automatically generated">
            <a:extLst>
              <a:ext uri="{FF2B5EF4-FFF2-40B4-BE49-F238E27FC236}">
                <a16:creationId xmlns:a16="http://schemas.microsoft.com/office/drawing/2014/main" id="{CC389608-6365-B690-ED84-A2FA8A966090}"/>
              </a:ext>
            </a:extLst>
          </p:cNvPr>
          <p:cNvPicPr>
            <a:picLocks noChangeAspect="1"/>
          </p:cNvPicPr>
          <p:nvPr/>
        </p:nvPicPr>
        <p:blipFill>
          <a:blip r:embed="rId3"/>
          <a:stretch>
            <a:fillRect/>
          </a:stretch>
        </p:blipFill>
        <p:spPr>
          <a:xfrm>
            <a:off x="8124626" y="1085833"/>
            <a:ext cx="1225200" cy="1290960"/>
          </a:xfrm>
          <a:prstGeom prst="rect">
            <a:avLst/>
          </a:prstGeom>
        </p:spPr>
      </p:pic>
      <p:pic>
        <p:nvPicPr>
          <p:cNvPr id="55" name="Picture 10" descr="Logo, icon&#10;&#10;Description automatically generated">
            <a:extLst>
              <a:ext uri="{FF2B5EF4-FFF2-40B4-BE49-F238E27FC236}">
                <a16:creationId xmlns:a16="http://schemas.microsoft.com/office/drawing/2014/main" id="{C56E9C7C-B0A8-EDAF-3436-D38338BB0DF4}"/>
              </a:ext>
            </a:extLst>
          </p:cNvPr>
          <p:cNvPicPr>
            <a:picLocks noChangeAspect="1"/>
          </p:cNvPicPr>
          <p:nvPr/>
        </p:nvPicPr>
        <p:blipFill>
          <a:blip r:embed="rId4"/>
          <a:stretch>
            <a:fillRect/>
          </a:stretch>
        </p:blipFill>
        <p:spPr>
          <a:xfrm>
            <a:off x="9537077" y="1020877"/>
            <a:ext cx="1459200" cy="1477872"/>
          </a:xfrm>
          <a:prstGeom prst="rect">
            <a:avLst/>
          </a:prstGeom>
        </p:spPr>
      </p:pic>
      <p:pic>
        <p:nvPicPr>
          <p:cNvPr id="56" name="Picture 19" descr="Diagram&#10;&#10;Description automatically generated">
            <a:extLst>
              <a:ext uri="{FF2B5EF4-FFF2-40B4-BE49-F238E27FC236}">
                <a16:creationId xmlns:a16="http://schemas.microsoft.com/office/drawing/2014/main" id="{734A6F61-CE8C-F0DF-A25D-D045B6691A96}"/>
              </a:ext>
            </a:extLst>
          </p:cNvPr>
          <p:cNvPicPr>
            <a:picLocks noChangeAspect="1"/>
          </p:cNvPicPr>
          <p:nvPr/>
        </p:nvPicPr>
        <p:blipFill>
          <a:blip r:embed="rId5"/>
          <a:stretch>
            <a:fillRect/>
          </a:stretch>
        </p:blipFill>
        <p:spPr>
          <a:xfrm>
            <a:off x="1176611" y="954686"/>
            <a:ext cx="900131" cy="1606800"/>
          </a:xfrm>
          <a:prstGeom prst="rect">
            <a:avLst/>
          </a:prstGeom>
        </p:spPr>
      </p:pic>
      <p:grpSp>
        <p:nvGrpSpPr>
          <p:cNvPr id="62" name="Group 61">
            <a:extLst>
              <a:ext uri="{FF2B5EF4-FFF2-40B4-BE49-F238E27FC236}">
                <a16:creationId xmlns:a16="http://schemas.microsoft.com/office/drawing/2014/main" id="{EB9C5ED2-5B84-4C6F-C1C9-2B78201311CF}"/>
              </a:ext>
            </a:extLst>
          </p:cNvPr>
          <p:cNvGrpSpPr/>
          <p:nvPr/>
        </p:nvGrpSpPr>
        <p:grpSpPr>
          <a:xfrm>
            <a:off x="1959358" y="1559991"/>
            <a:ext cx="6122326" cy="1250474"/>
            <a:chOff x="2333132" y="1569721"/>
            <a:chExt cx="6122326" cy="1250474"/>
          </a:xfrm>
        </p:grpSpPr>
        <p:cxnSp>
          <p:nvCxnSpPr>
            <p:cNvPr id="59" name="Connector: Curved 58">
              <a:extLst>
                <a:ext uri="{FF2B5EF4-FFF2-40B4-BE49-F238E27FC236}">
                  <a16:creationId xmlns:a16="http://schemas.microsoft.com/office/drawing/2014/main" id="{BA63C657-FCB2-375F-3870-C41C3DBD9533}"/>
                </a:ext>
              </a:extLst>
            </p:cNvPr>
            <p:cNvCxnSpPr/>
            <p:nvPr/>
          </p:nvCxnSpPr>
          <p:spPr>
            <a:xfrm flipH="1">
              <a:off x="2333132" y="1569721"/>
              <a:ext cx="6122326" cy="580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7" descr="Logo&#10;&#10;Description automatically generated">
              <a:extLst>
                <a:ext uri="{FF2B5EF4-FFF2-40B4-BE49-F238E27FC236}">
                  <a16:creationId xmlns:a16="http://schemas.microsoft.com/office/drawing/2014/main" id="{1D16BF42-4BCE-1127-E8E4-2E463771C6E4}"/>
                </a:ext>
              </a:extLst>
            </p:cNvPr>
            <p:cNvPicPr>
              <a:picLocks noChangeAspect="1"/>
            </p:cNvPicPr>
            <p:nvPr/>
          </p:nvPicPr>
          <p:blipFill>
            <a:blip r:embed="rId6"/>
            <a:stretch>
              <a:fillRect/>
            </a:stretch>
          </p:blipFill>
          <p:spPr>
            <a:xfrm>
              <a:off x="7376769" y="1600229"/>
              <a:ext cx="923238" cy="1219966"/>
            </a:xfrm>
            <a:prstGeom prst="rect">
              <a:avLst/>
            </a:prstGeom>
          </p:spPr>
        </p:pic>
        <p:pic>
          <p:nvPicPr>
            <p:cNvPr id="61" name="Picture 23" descr="Logo, icon&#10;&#10;Description automatically generated">
              <a:extLst>
                <a:ext uri="{FF2B5EF4-FFF2-40B4-BE49-F238E27FC236}">
                  <a16:creationId xmlns:a16="http://schemas.microsoft.com/office/drawing/2014/main" id="{67D3DA63-CCF9-74FF-6249-11004BA406F1}"/>
                </a:ext>
              </a:extLst>
            </p:cNvPr>
            <p:cNvPicPr>
              <a:picLocks noChangeAspect="1"/>
            </p:cNvPicPr>
            <p:nvPr/>
          </p:nvPicPr>
          <p:blipFill>
            <a:blip r:embed="rId7"/>
            <a:stretch>
              <a:fillRect/>
            </a:stretch>
          </p:blipFill>
          <p:spPr>
            <a:xfrm>
              <a:off x="2593669" y="1668928"/>
              <a:ext cx="761341" cy="1134576"/>
            </a:xfrm>
            <a:prstGeom prst="rect">
              <a:avLst/>
            </a:prstGeom>
          </p:spPr>
        </p:pic>
      </p:grpSp>
      <p:grpSp>
        <p:nvGrpSpPr>
          <p:cNvPr id="68" name="Group 67">
            <a:extLst>
              <a:ext uri="{FF2B5EF4-FFF2-40B4-BE49-F238E27FC236}">
                <a16:creationId xmlns:a16="http://schemas.microsoft.com/office/drawing/2014/main" id="{49BC1CC9-8CC0-8835-EA5A-7EBB8009D373}"/>
              </a:ext>
            </a:extLst>
          </p:cNvPr>
          <p:cNvGrpSpPr/>
          <p:nvPr/>
        </p:nvGrpSpPr>
        <p:grpSpPr>
          <a:xfrm>
            <a:off x="2137385" y="2980908"/>
            <a:ext cx="6457368" cy="380474"/>
            <a:chOff x="2330568" y="2991640"/>
            <a:chExt cx="6457368" cy="380474"/>
          </a:xfrm>
        </p:grpSpPr>
        <p:cxnSp>
          <p:nvCxnSpPr>
            <p:cNvPr id="66" name="Straight Arrow Connector 65">
              <a:extLst>
                <a:ext uri="{FF2B5EF4-FFF2-40B4-BE49-F238E27FC236}">
                  <a16:creationId xmlns:a16="http://schemas.microsoft.com/office/drawing/2014/main" id="{63B5B819-36A8-8CD8-EF52-0431AA3A6D5C}"/>
                </a:ext>
              </a:extLst>
            </p:cNvPr>
            <p:cNvCxnSpPr/>
            <p:nvPr/>
          </p:nvCxnSpPr>
          <p:spPr>
            <a:xfrm>
              <a:off x="2330568" y="3350700"/>
              <a:ext cx="6457368" cy="2141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F96DC0D2-B93F-309F-EF6E-C6DDC8B4701B}"/>
                </a:ext>
              </a:extLst>
            </p:cNvPr>
            <p:cNvSpPr txBox="1"/>
            <p:nvPr/>
          </p:nvSpPr>
          <p:spPr>
            <a:xfrm>
              <a:off x="3561084" y="2991640"/>
              <a:ext cx="46016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Cluster Creation with VCD token as secret</a:t>
              </a:r>
              <a:endParaRPr lang="en-US" dirty="0"/>
            </a:p>
          </p:txBody>
        </p:sp>
      </p:grpSp>
      <p:pic>
        <p:nvPicPr>
          <p:cNvPr id="70" name="Picture 21" descr="Logo, icon&#10;&#10;Description automatically generated">
            <a:extLst>
              <a:ext uri="{FF2B5EF4-FFF2-40B4-BE49-F238E27FC236}">
                <a16:creationId xmlns:a16="http://schemas.microsoft.com/office/drawing/2014/main" id="{78E63D46-DDAB-D8F9-5D86-8DB8435FFC1E}"/>
              </a:ext>
            </a:extLst>
          </p:cNvPr>
          <p:cNvPicPr>
            <a:picLocks noChangeAspect="1"/>
          </p:cNvPicPr>
          <p:nvPr/>
        </p:nvPicPr>
        <p:blipFill>
          <a:blip r:embed="rId8"/>
          <a:stretch>
            <a:fillRect/>
          </a:stretch>
        </p:blipFill>
        <p:spPr>
          <a:xfrm>
            <a:off x="10155909" y="2892106"/>
            <a:ext cx="1203074" cy="1621994"/>
          </a:xfrm>
          <a:prstGeom prst="rect">
            <a:avLst/>
          </a:prstGeom>
        </p:spPr>
      </p:pic>
      <p:grpSp>
        <p:nvGrpSpPr>
          <p:cNvPr id="76" name="Group 75">
            <a:extLst>
              <a:ext uri="{FF2B5EF4-FFF2-40B4-BE49-F238E27FC236}">
                <a16:creationId xmlns:a16="http://schemas.microsoft.com/office/drawing/2014/main" id="{3D3FF569-1C56-223B-25BE-52E16F583501}"/>
              </a:ext>
            </a:extLst>
          </p:cNvPr>
          <p:cNvGrpSpPr/>
          <p:nvPr/>
        </p:nvGrpSpPr>
        <p:grpSpPr>
          <a:xfrm>
            <a:off x="134806" y="2906372"/>
            <a:ext cx="9932234" cy="1698363"/>
            <a:chOff x="327989" y="2917104"/>
            <a:chExt cx="9932234" cy="1698363"/>
          </a:xfrm>
        </p:grpSpPr>
        <p:pic>
          <p:nvPicPr>
            <p:cNvPr id="72" name="Picture 10" descr="Logo, icon&#10;&#10;Description automatically generated">
              <a:extLst>
                <a:ext uri="{FF2B5EF4-FFF2-40B4-BE49-F238E27FC236}">
                  <a16:creationId xmlns:a16="http://schemas.microsoft.com/office/drawing/2014/main" id="{9E74C36E-22FA-B3A9-7DCB-4F986E199D58}"/>
                </a:ext>
              </a:extLst>
            </p:cNvPr>
            <p:cNvPicPr>
              <a:picLocks noChangeAspect="1"/>
            </p:cNvPicPr>
            <p:nvPr/>
          </p:nvPicPr>
          <p:blipFill>
            <a:blip r:embed="rId4"/>
            <a:stretch>
              <a:fillRect/>
            </a:stretch>
          </p:blipFill>
          <p:spPr>
            <a:xfrm>
              <a:off x="8801023" y="2937743"/>
              <a:ext cx="1459200" cy="1477872"/>
            </a:xfrm>
            <a:prstGeom prst="rect">
              <a:avLst/>
            </a:prstGeom>
          </p:spPr>
        </p:pic>
        <p:pic>
          <p:nvPicPr>
            <p:cNvPr id="73" name="Picture 72" descr="Diagram&#10;&#10;Description automatically generated">
              <a:extLst>
                <a:ext uri="{FF2B5EF4-FFF2-40B4-BE49-F238E27FC236}">
                  <a16:creationId xmlns:a16="http://schemas.microsoft.com/office/drawing/2014/main" id="{1675ABA6-552E-C281-274C-9740602CE13B}"/>
                </a:ext>
              </a:extLst>
            </p:cNvPr>
            <p:cNvPicPr>
              <a:picLocks noChangeAspect="1"/>
            </p:cNvPicPr>
            <p:nvPr/>
          </p:nvPicPr>
          <p:blipFill>
            <a:blip r:embed="rId5"/>
            <a:stretch>
              <a:fillRect/>
            </a:stretch>
          </p:blipFill>
          <p:spPr>
            <a:xfrm>
              <a:off x="1367933" y="2917104"/>
              <a:ext cx="900131" cy="1606800"/>
            </a:xfrm>
            <a:prstGeom prst="rect">
              <a:avLst/>
            </a:prstGeom>
          </p:spPr>
        </p:pic>
        <p:pic>
          <p:nvPicPr>
            <p:cNvPr id="74" name="Picture 7" descr="Logo&#10;&#10;Description automatically generated">
              <a:extLst>
                <a:ext uri="{FF2B5EF4-FFF2-40B4-BE49-F238E27FC236}">
                  <a16:creationId xmlns:a16="http://schemas.microsoft.com/office/drawing/2014/main" id="{C3C8BC57-FB14-3069-3F4F-C887041D575A}"/>
                </a:ext>
              </a:extLst>
            </p:cNvPr>
            <p:cNvPicPr>
              <a:picLocks noChangeAspect="1"/>
            </p:cNvPicPr>
            <p:nvPr/>
          </p:nvPicPr>
          <p:blipFill>
            <a:blip r:embed="rId6"/>
            <a:stretch>
              <a:fillRect/>
            </a:stretch>
          </p:blipFill>
          <p:spPr>
            <a:xfrm>
              <a:off x="7376770" y="3395501"/>
              <a:ext cx="923238" cy="1219966"/>
            </a:xfrm>
            <a:prstGeom prst="rect">
              <a:avLst/>
            </a:prstGeom>
          </p:spPr>
        </p:pic>
        <p:pic>
          <p:nvPicPr>
            <p:cNvPr id="75" name="Picture 23" descr="Logo, icon&#10;&#10;Description automatically generated">
              <a:extLst>
                <a:ext uri="{FF2B5EF4-FFF2-40B4-BE49-F238E27FC236}">
                  <a16:creationId xmlns:a16="http://schemas.microsoft.com/office/drawing/2014/main" id="{46E7C1DE-7637-E23F-E510-2EEB18CE4CBB}"/>
                </a:ext>
              </a:extLst>
            </p:cNvPr>
            <p:cNvPicPr>
              <a:picLocks noChangeAspect="1"/>
            </p:cNvPicPr>
            <p:nvPr/>
          </p:nvPicPr>
          <p:blipFill>
            <a:blip r:embed="rId7"/>
            <a:stretch>
              <a:fillRect/>
            </a:stretch>
          </p:blipFill>
          <p:spPr>
            <a:xfrm>
              <a:off x="327989" y="3011945"/>
              <a:ext cx="1045821" cy="1558517"/>
            </a:xfrm>
            <a:prstGeom prst="rect">
              <a:avLst/>
            </a:prstGeom>
          </p:spPr>
        </p:pic>
      </p:grpSp>
      <p:grpSp>
        <p:nvGrpSpPr>
          <p:cNvPr id="80" name="Group 79">
            <a:extLst>
              <a:ext uri="{FF2B5EF4-FFF2-40B4-BE49-F238E27FC236}">
                <a16:creationId xmlns:a16="http://schemas.microsoft.com/office/drawing/2014/main" id="{C961BA20-5614-811B-612B-B07E695CB049}"/>
              </a:ext>
            </a:extLst>
          </p:cNvPr>
          <p:cNvGrpSpPr/>
          <p:nvPr/>
        </p:nvGrpSpPr>
        <p:grpSpPr>
          <a:xfrm>
            <a:off x="2124927" y="4831836"/>
            <a:ext cx="6456743" cy="369524"/>
            <a:chOff x="2326553" y="4818958"/>
            <a:chExt cx="6456743" cy="369524"/>
          </a:xfrm>
        </p:grpSpPr>
        <p:cxnSp>
          <p:nvCxnSpPr>
            <p:cNvPr id="78" name="Straight Arrow Connector 77">
              <a:extLst>
                <a:ext uri="{FF2B5EF4-FFF2-40B4-BE49-F238E27FC236}">
                  <a16:creationId xmlns:a16="http://schemas.microsoft.com/office/drawing/2014/main" id="{085BA083-CD55-792D-DF27-053694F0612D}"/>
                </a:ext>
              </a:extLst>
            </p:cNvPr>
            <p:cNvCxnSpPr>
              <a:cxnSpLocks/>
            </p:cNvCxnSpPr>
            <p:nvPr/>
          </p:nvCxnSpPr>
          <p:spPr>
            <a:xfrm>
              <a:off x="2326553" y="5181144"/>
              <a:ext cx="6456743" cy="73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9" name="TextBox 78">
              <a:extLst>
                <a:ext uri="{FF2B5EF4-FFF2-40B4-BE49-F238E27FC236}">
                  <a16:creationId xmlns:a16="http://schemas.microsoft.com/office/drawing/2014/main" id="{D988CC21-30A1-296E-4EE1-65AAC1B08110}"/>
                </a:ext>
              </a:extLst>
            </p:cNvPr>
            <p:cNvSpPr txBox="1"/>
            <p:nvPr/>
          </p:nvSpPr>
          <p:spPr>
            <a:xfrm>
              <a:off x="3246155" y="4818958"/>
              <a:ext cx="43842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Get KUBECONFIG of Workload Cluster</a:t>
              </a:r>
              <a:endParaRPr lang="en-US" dirty="0"/>
            </a:p>
          </p:txBody>
        </p:sp>
      </p:grpSp>
      <p:grpSp>
        <p:nvGrpSpPr>
          <p:cNvPr id="87" name="Group 86">
            <a:extLst>
              <a:ext uri="{FF2B5EF4-FFF2-40B4-BE49-F238E27FC236}">
                <a16:creationId xmlns:a16="http://schemas.microsoft.com/office/drawing/2014/main" id="{6B128974-DEFF-29A6-E9EC-D9FC5BC4BE5B}"/>
              </a:ext>
            </a:extLst>
          </p:cNvPr>
          <p:cNvGrpSpPr/>
          <p:nvPr/>
        </p:nvGrpSpPr>
        <p:grpSpPr>
          <a:xfrm>
            <a:off x="75562" y="4805724"/>
            <a:ext cx="11374401" cy="1893229"/>
            <a:chOff x="277188" y="4792846"/>
            <a:chExt cx="11374401" cy="1893229"/>
          </a:xfrm>
        </p:grpSpPr>
        <p:pic>
          <p:nvPicPr>
            <p:cNvPr id="82" name="Picture 10" descr="Logo, icon&#10;&#10;Description automatically generated">
              <a:extLst>
                <a:ext uri="{FF2B5EF4-FFF2-40B4-BE49-F238E27FC236}">
                  <a16:creationId xmlns:a16="http://schemas.microsoft.com/office/drawing/2014/main" id="{E6C9322F-ED75-59FA-3BD3-5D391B955CB1}"/>
                </a:ext>
              </a:extLst>
            </p:cNvPr>
            <p:cNvPicPr>
              <a:picLocks noChangeAspect="1"/>
            </p:cNvPicPr>
            <p:nvPr/>
          </p:nvPicPr>
          <p:blipFill>
            <a:blip r:embed="rId4"/>
            <a:stretch>
              <a:fillRect/>
            </a:stretch>
          </p:blipFill>
          <p:spPr>
            <a:xfrm>
              <a:off x="8801021" y="4798533"/>
              <a:ext cx="1459200" cy="1477872"/>
            </a:xfrm>
            <a:prstGeom prst="rect">
              <a:avLst/>
            </a:prstGeom>
          </p:spPr>
        </p:pic>
        <p:pic>
          <p:nvPicPr>
            <p:cNvPr id="83" name="Picture 82" descr="Diagram&#10;&#10;Description automatically generated">
              <a:extLst>
                <a:ext uri="{FF2B5EF4-FFF2-40B4-BE49-F238E27FC236}">
                  <a16:creationId xmlns:a16="http://schemas.microsoft.com/office/drawing/2014/main" id="{24B6E420-7FEF-19B7-7F6E-D5DDCD543E68}"/>
                </a:ext>
              </a:extLst>
            </p:cNvPr>
            <p:cNvPicPr>
              <a:picLocks noChangeAspect="1"/>
            </p:cNvPicPr>
            <p:nvPr/>
          </p:nvPicPr>
          <p:blipFill>
            <a:blip r:embed="rId5"/>
            <a:stretch>
              <a:fillRect/>
            </a:stretch>
          </p:blipFill>
          <p:spPr>
            <a:xfrm>
              <a:off x="1367932" y="4829860"/>
              <a:ext cx="900131" cy="1606800"/>
            </a:xfrm>
            <a:prstGeom prst="rect">
              <a:avLst/>
            </a:prstGeom>
          </p:spPr>
        </p:pic>
        <p:pic>
          <p:nvPicPr>
            <p:cNvPr id="84" name="Picture 21" descr="Logo, icon&#10;&#10;Description automatically generated">
              <a:extLst>
                <a:ext uri="{FF2B5EF4-FFF2-40B4-BE49-F238E27FC236}">
                  <a16:creationId xmlns:a16="http://schemas.microsoft.com/office/drawing/2014/main" id="{757E629E-0DF0-F3D7-462E-A490B42A6E03}"/>
                </a:ext>
              </a:extLst>
            </p:cNvPr>
            <p:cNvPicPr>
              <a:picLocks noChangeAspect="1"/>
            </p:cNvPicPr>
            <p:nvPr/>
          </p:nvPicPr>
          <p:blipFill>
            <a:blip r:embed="rId8"/>
            <a:stretch>
              <a:fillRect/>
            </a:stretch>
          </p:blipFill>
          <p:spPr>
            <a:xfrm>
              <a:off x="10455772" y="4792846"/>
              <a:ext cx="1195817" cy="1612210"/>
            </a:xfrm>
            <a:prstGeom prst="rect">
              <a:avLst/>
            </a:prstGeom>
          </p:spPr>
        </p:pic>
        <p:pic>
          <p:nvPicPr>
            <p:cNvPr id="85" name="Picture 7" descr="Logo&#10;&#10;Description automatically generated">
              <a:extLst>
                <a:ext uri="{FF2B5EF4-FFF2-40B4-BE49-F238E27FC236}">
                  <a16:creationId xmlns:a16="http://schemas.microsoft.com/office/drawing/2014/main" id="{42B066FB-8291-780D-DE56-21F1ECA713E2}"/>
                </a:ext>
              </a:extLst>
            </p:cNvPr>
            <p:cNvPicPr>
              <a:picLocks noChangeAspect="1"/>
            </p:cNvPicPr>
            <p:nvPr/>
          </p:nvPicPr>
          <p:blipFill>
            <a:blip r:embed="rId6"/>
            <a:stretch>
              <a:fillRect/>
            </a:stretch>
          </p:blipFill>
          <p:spPr>
            <a:xfrm>
              <a:off x="7483450" y="5466109"/>
              <a:ext cx="923238" cy="1219966"/>
            </a:xfrm>
            <a:prstGeom prst="rect">
              <a:avLst/>
            </a:prstGeom>
          </p:spPr>
        </p:pic>
        <p:pic>
          <p:nvPicPr>
            <p:cNvPr id="86" name="Picture 85" descr="Logo, icon&#10;&#10;Description automatically generated">
              <a:extLst>
                <a:ext uri="{FF2B5EF4-FFF2-40B4-BE49-F238E27FC236}">
                  <a16:creationId xmlns:a16="http://schemas.microsoft.com/office/drawing/2014/main" id="{ED93AB7C-327C-F299-C787-FD2469C81ADC}"/>
                </a:ext>
              </a:extLst>
            </p:cNvPr>
            <p:cNvPicPr>
              <a:picLocks noChangeAspect="1"/>
            </p:cNvPicPr>
            <p:nvPr/>
          </p:nvPicPr>
          <p:blipFill>
            <a:blip r:embed="rId7"/>
            <a:stretch>
              <a:fillRect/>
            </a:stretch>
          </p:blipFill>
          <p:spPr>
            <a:xfrm>
              <a:off x="277188" y="4968760"/>
              <a:ext cx="1045821" cy="1558517"/>
            </a:xfrm>
            <a:prstGeom prst="rect">
              <a:avLst/>
            </a:prstGeom>
          </p:spPr>
        </p:pic>
      </p:grpSp>
      <p:grpSp>
        <p:nvGrpSpPr>
          <p:cNvPr id="91" name="Group 90">
            <a:extLst>
              <a:ext uri="{FF2B5EF4-FFF2-40B4-BE49-F238E27FC236}">
                <a16:creationId xmlns:a16="http://schemas.microsoft.com/office/drawing/2014/main" id="{FEC7283B-7E4D-EE84-6362-F8D7951EA4B9}"/>
              </a:ext>
            </a:extLst>
          </p:cNvPr>
          <p:cNvGrpSpPr/>
          <p:nvPr/>
        </p:nvGrpSpPr>
        <p:grpSpPr>
          <a:xfrm>
            <a:off x="2071650" y="5318987"/>
            <a:ext cx="6483863" cy="1357278"/>
            <a:chOff x="2273276" y="5306109"/>
            <a:chExt cx="6483863" cy="1357278"/>
          </a:xfrm>
        </p:grpSpPr>
        <p:cxnSp>
          <p:nvCxnSpPr>
            <p:cNvPr id="89" name="Connector: Curved 88">
              <a:extLst>
                <a:ext uri="{FF2B5EF4-FFF2-40B4-BE49-F238E27FC236}">
                  <a16:creationId xmlns:a16="http://schemas.microsoft.com/office/drawing/2014/main" id="{71D490D2-8AEC-603C-C874-9A7702BFB949}"/>
                </a:ext>
              </a:extLst>
            </p:cNvPr>
            <p:cNvCxnSpPr>
              <a:cxnSpLocks/>
            </p:cNvCxnSpPr>
            <p:nvPr/>
          </p:nvCxnSpPr>
          <p:spPr>
            <a:xfrm flipH="1" flipV="1">
              <a:off x="3220947" y="5424358"/>
              <a:ext cx="5536192" cy="15162"/>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pic>
          <p:nvPicPr>
            <p:cNvPr id="90" name="Picture 32" descr="Logo, company name&#10;&#10;Description automatically generated">
              <a:extLst>
                <a:ext uri="{FF2B5EF4-FFF2-40B4-BE49-F238E27FC236}">
                  <a16:creationId xmlns:a16="http://schemas.microsoft.com/office/drawing/2014/main" id="{C52D6E03-6039-431C-B2A9-63C6A1FF50E4}"/>
                </a:ext>
              </a:extLst>
            </p:cNvPr>
            <p:cNvPicPr>
              <a:picLocks noChangeAspect="1"/>
            </p:cNvPicPr>
            <p:nvPr/>
          </p:nvPicPr>
          <p:blipFill>
            <a:blip r:embed="rId9"/>
            <a:stretch>
              <a:fillRect/>
            </a:stretch>
          </p:blipFill>
          <p:spPr>
            <a:xfrm>
              <a:off x="2273276" y="5306109"/>
              <a:ext cx="970328" cy="1357278"/>
            </a:xfrm>
            <a:prstGeom prst="rect">
              <a:avLst/>
            </a:prstGeom>
          </p:spPr>
        </p:pic>
      </p:grpSp>
      <p:sp>
        <p:nvSpPr>
          <p:cNvPr id="93" name="Google Shape;97;g21f9ac1f608_1_3">
            <a:extLst>
              <a:ext uri="{FF2B5EF4-FFF2-40B4-BE49-F238E27FC236}">
                <a16:creationId xmlns:a16="http://schemas.microsoft.com/office/drawing/2014/main" id="{5B4B8E5F-303F-9B89-6467-B57A46DE2086}"/>
              </a:ext>
            </a:extLst>
          </p:cNvPr>
          <p:cNvSpPr txBox="1"/>
          <p:nvPr/>
        </p:nvSpPr>
        <p:spPr>
          <a:xfrm>
            <a:off x="145057" y="178509"/>
            <a:ext cx="10515600" cy="495745"/>
          </a:xfrm>
          <a:prstGeom prst="rect">
            <a:avLst/>
          </a:prstGeom>
          <a:noFill/>
          <a:ln>
            <a:noFill/>
          </a:ln>
        </p:spPr>
        <p:txBody>
          <a:bodyPr spcFirstLastPara="1" wrap="square" lIns="91425" tIns="45700" rIns="91425" bIns="45700" anchor="ctr" anchorCtr="0">
            <a:normAutofit fontScale="85000" lnSpcReduction="20000"/>
          </a:bodyPr>
          <a:lstStyle/>
          <a:p>
            <a:pPr>
              <a:lnSpc>
                <a:spcPct val="90000"/>
              </a:lnSpc>
            </a:pPr>
            <a:r>
              <a:rPr lang="en-CA" sz="4000" b="1">
                <a:solidFill>
                  <a:srgbClr val="002C9D"/>
                </a:solidFill>
              </a:rPr>
              <a:t>Workload Cluster Creation Workflow</a:t>
            </a:r>
            <a:endParaRPr lang="en-US"/>
          </a:p>
        </p:txBody>
      </p:sp>
    </p:spTree>
    <p:extLst>
      <p:ext uri="{BB962C8B-B14F-4D97-AF65-F5344CB8AC3E}">
        <p14:creationId xmlns:p14="http://schemas.microsoft.com/office/powerpoint/2010/main" val="177218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Mware_dark_16x9">
  <a:themeElements>
    <a:clrScheme name="Custom 2">
      <a:dk1>
        <a:srgbClr val="F2F2F2"/>
      </a:dk1>
      <a:lt1>
        <a:srgbClr val="002142"/>
      </a:lt1>
      <a:dk2>
        <a:srgbClr val="FFFFFF"/>
      </a:dk2>
      <a:lt2>
        <a:srgbClr val="717074"/>
      </a:lt2>
      <a:accent1>
        <a:srgbClr val="1D418A"/>
      </a:accent1>
      <a:accent2>
        <a:srgbClr val="0091DA"/>
      </a:accent2>
      <a:accent3>
        <a:srgbClr val="00C1D5"/>
      </a:accent3>
      <a:accent4>
        <a:srgbClr val="78BE20"/>
      </a:accent4>
      <a:accent5>
        <a:srgbClr val="7F35B2"/>
      </a:accent5>
      <a:accent6>
        <a:srgbClr val="459B36"/>
      </a:accent6>
      <a:hlink>
        <a:srgbClr val="0BBFD3"/>
      </a:hlink>
      <a:folHlink>
        <a:srgbClr val="0091DA"/>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EC7700"/>
    </a:custClr>
    <a:custClr name="Red">
      <a:srgbClr val="9F2842"/>
    </a:custClr>
    <a:custClr name="Darkest Blue">
      <a:srgbClr val="05142E"/>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1180</TotalTime>
  <Words>4205</Words>
  <Application>Microsoft Macintosh PowerPoint</Application>
  <PresentationFormat>Widescreen</PresentationFormat>
  <Paragraphs>497</Paragraphs>
  <Slides>28</Slides>
  <Notes>28</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Calibri</vt:lpstr>
      <vt:lpstr>Calibri,Sans-Serif</vt:lpstr>
      <vt:lpstr>Metropolis</vt:lpstr>
      <vt:lpstr>Metropolis Light</vt:lpstr>
      <vt:lpstr>Metropolis Medium</vt:lpstr>
      <vt:lpstr>Times New Roman</vt:lpstr>
      <vt:lpstr>TimesNewRomanPSMT</vt:lpstr>
      <vt:lpstr>Office Theme</vt:lpstr>
      <vt:lpstr>VMware_dark_16x9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Sahithi Ayloo</cp:lastModifiedBy>
  <cp:revision>173</cp:revision>
  <dcterms:created xsi:type="dcterms:W3CDTF">2019-07-29T21:37:05Z</dcterms:created>
  <dcterms:modified xsi:type="dcterms:W3CDTF">2023-04-18T07:29:21Z</dcterms:modified>
</cp:coreProperties>
</file>